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Lst>
  <p:sldSz cx="7556500" cy="10693400"/>
  <p:notesSz cx="6858000" cy="9144000"/>
  <p:embeddedFontLst>
    <p:embeddedFont>
      <p:font typeface="Arimo" panose="020B0604020202020204" charset="0"/>
      <p:regular r:id="rId6"/>
    </p:embeddedFont>
    <p:embeddedFont>
      <p:font typeface="Canva Sans" panose="020B0604020202020204" charset="0"/>
      <p:regular r:id="rId7"/>
    </p:embeddedFont>
    <p:embeddedFont>
      <p:font typeface="Canva Sans Bold" panose="020B0604020202020204" charset="0"/>
      <p:regular r:id="rId8"/>
    </p:embeddedFont>
    <p:embeddedFont>
      <p:font typeface="DM Sans" pitchFamily="2" charset="0"/>
      <p:regular r:id="rId9"/>
      <p:bold r:id="rId10"/>
      <p:italic r:id="rId11"/>
    </p:embeddedFont>
    <p:embeddedFont>
      <p:font typeface="DM Sans Bold" charset="0"/>
      <p:regular r:id="rId1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p:scale>
          <a:sx n="150" d="100"/>
          <a:sy n="150" d="100"/>
        </p:scale>
        <p:origin x="1800" y="-3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2.fntdata"/><Relationship Id="rId12"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font" Target="fonts/font4.fntdata"/><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5/16/2025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pay.rentalrewards.com.au/%3cuse"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hyperlink" Target="https://pay.rentalrewards.com.au/setup/" TargetMode="External"/><Relationship Id="rId4" Type="http://schemas.openxmlformats.org/officeDocument/2006/relationships/hyperlink" Target="http://www.my.gov.au/"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mailto:ambassador@ambassadorcard.com.au" TargetMode="External"/><Relationship Id="rId3" Type="http://schemas.openxmlformats.org/officeDocument/2006/relationships/hyperlink" Target="https://pay.rentalrewards.com.au/setup/%3cuse" TargetMode="External"/><Relationship Id="rId7" Type="http://schemas.openxmlformats.org/officeDocument/2006/relationships/hyperlink" Target="https://rentalrewards.ambassadorcard.com.au"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ambassadorcard.com.au/how-it-works/" TargetMode="External"/><Relationship Id="rId5" Type="http://schemas.openxmlformats.org/officeDocument/2006/relationships/hyperlink" Target="https://www.ambassadorcard.com.au" TargetMode="External"/><Relationship Id="rId4" Type="http://schemas.openxmlformats.org/officeDocument/2006/relationships/hyperlink" Target="mailto:info@rentalrewards.com.au"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52774" y="9930958"/>
            <a:ext cx="7665547" cy="761042"/>
            <a:chOff x="0" y="0"/>
            <a:chExt cx="3138676" cy="311610"/>
          </a:xfrm>
        </p:grpSpPr>
        <p:sp>
          <p:nvSpPr>
            <p:cNvPr id="3" name="Freeform 3"/>
            <p:cNvSpPr/>
            <p:nvPr/>
          </p:nvSpPr>
          <p:spPr>
            <a:xfrm>
              <a:off x="0" y="0"/>
              <a:ext cx="3138676" cy="311610"/>
            </a:xfrm>
            <a:custGeom>
              <a:avLst/>
              <a:gdLst/>
              <a:ahLst/>
              <a:cxnLst/>
              <a:rect l="l" t="t" r="r" b="b"/>
              <a:pathLst>
                <a:path w="3138676" h="311610">
                  <a:moveTo>
                    <a:pt x="0" y="0"/>
                  </a:moveTo>
                  <a:lnTo>
                    <a:pt x="3138676" y="0"/>
                  </a:lnTo>
                  <a:lnTo>
                    <a:pt x="3138676" y="311610"/>
                  </a:lnTo>
                  <a:lnTo>
                    <a:pt x="0" y="311610"/>
                  </a:lnTo>
                  <a:close/>
                </a:path>
              </a:pathLst>
            </a:custGeom>
            <a:solidFill>
              <a:srgbClr val="0F3B5F"/>
            </a:solidFill>
          </p:spPr>
          <p:txBody>
            <a:bodyPr/>
            <a:lstStyle/>
            <a:p>
              <a:endParaRPr lang="en-AU"/>
            </a:p>
          </p:txBody>
        </p:sp>
      </p:grpSp>
      <p:sp>
        <p:nvSpPr>
          <p:cNvPr id="4" name="Freeform 4"/>
          <p:cNvSpPr/>
          <p:nvPr/>
        </p:nvSpPr>
        <p:spPr>
          <a:xfrm>
            <a:off x="2555568" y="265442"/>
            <a:ext cx="2448865" cy="490558"/>
          </a:xfrm>
          <a:custGeom>
            <a:avLst/>
            <a:gdLst/>
            <a:ahLst/>
            <a:cxnLst/>
            <a:rect l="l" t="t" r="r" b="b"/>
            <a:pathLst>
              <a:path w="2448865" h="490558">
                <a:moveTo>
                  <a:pt x="0" y="0"/>
                </a:moveTo>
                <a:lnTo>
                  <a:pt x="2448864" y="0"/>
                </a:lnTo>
                <a:lnTo>
                  <a:pt x="2448864" y="490558"/>
                </a:lnTo>
                <a:lnTo>
                  <a:pt x="0" y="490558"/>
                </a:lnTo>
                <a:lnTo>
                  <a:pt x="0" y="0"/>
                </a:lnTo>
                <a:close/>
              </a:path>
            </a:pathLst>
          </a:custGeom>
          <a:blipFill>
            <a:blip r:embed="rId2"/>
            <a:stretch>
              <a:fillRect/>
            </a:stretch>
          </a:blipFill>
        </p:spPr>
        <p:txBody>
          <a:bodyPr/>
          <a:lstStyle/>
          <a:p>
            <a:endParaRPr lang="en-AU"/>
          </a:p>
        </p:txBody>
      </p:sp>
      <p:sp>
        <p:nvSpPr>
          <p:cNvPr id="5" name="TextBox 5"/>
          <p:cNvSpPr txBox="1"/>
          <p:nvPr/>
        </p:nvSpPr>
        <p:spPr>
          <a:xfrm>
            <a:off x="446397" y="855980"/>
            <a:ext cx="6667206" cy="9328131"/>
          </a:xfrm>
          <a:prstGeom prst="rect">
            <a:avLst/>
          </a:prstGeom>
        </p:spPr>
        <p:txBody>
          <a:bodyPr lIns="0" tIns="0" rIns="0" bIns="0" rtlCol="0" anchor="t">
            <a:spAutoFit/>
          </a:bodyPr>
          <a:lstStyle/>
          <a:p>
            <a:pPr algn="ctr">
              <a:lnSpc>
                <a:spcPts val="1499"/>
              </a:lnSpc>
            </a:pPr>
            <a:r>
              <a:rPr lang="en-US" sz="1499" b="1" dirty="0">
                <a:solidFill>
                  <a:srgbClr val="000000"/>
                </a:solidFill>
                <a:latin typeface="DM Sans Bold"/>
                <a:ea typeface="DM Sans Bold"/>
                <a:cs typeface="DM Sans Bold"/>
                <a:sym typeface="DM Sans Bold"/>
              </a:rPr>
              <a:t>EXAMPLE | WORDING - TENANCY APPLICATION</a:t>
            </a:r>
          </a:p>
          <a:p>
            <a:pPr algn="l">
              <a:lnSpc>
                <a:spcPts val="1100"/>
              </a:lnSpc>
            </a:pPr>
            <a:endParaRPr lang="en-US" sz="1499" b="1" dirty="0">
              <a:solidFill>
                <a:srgbClr val="000000"/>
              </a:solidFill>
              <a:latin typeface="DM Sans Bold"/>
              <a:ea typeface="DM Sans Bold"/>
              <a:cs typeface="DM Sans Bold"/>
              <a:sym typeface="DM Sans Bold"/>
            </a:endParaRPr>
          </a:p>
          <a:p>
            <a:pPr algn="l">
              <a:lnSpc>
                <a:spcPts val="1100"/>
              </a:lnSpc>
            </a:pPr>
            <a:r>
              <a:rPr lang="en-US" sz="1100" b="1" dirty="0">
                <a:solidFill>
                  <a:srgbClr val="000000"/>
                </a:solidFill>
                <a:latin typeface="DM Sans Bold"/>
                <a:ea typeface="DM Sans Bold"/>
                <a:cs typeface="DM Sans Bold"/>
                <a:sym typeface="DM Sans Bold"/>
              </a:rPr>
              <a:t>Initial Payments</a:t>
            </a:r>
            <a:r>
              <a:rPr lang="en-US" sz="1100" dirty="0">
                <a:solidFill>
                  <a:srgbClr val="000000"/>
                </a:solidFill>
                <a:latin typeface="DM Sans"/>
                <a:ea typeface="DM Sans"/>
                <a:cs typeface="DM Sans"/>
                <a:sym typeface="DM Sans"/>
              </a:rPr>
              <a:t> - I agree and understand that in the event of this application being approved all initial monies will be paid to the Agent by Credit | Debit Card to allow for instant clearance. </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dirty="0">
                <a:solidFill>
                  <a:srgbClr val="000000"/>
                </a:solidFill>
                <a:latin typeface="DM Sans"/>
                <a:ea typeface="DM Sans"/>
                <a:cs typeface="DM Sans"/>
                <a:sym typeface="DM Sans"/>
              </a:rPr>
              <a:t>I understand that a payment link will be sent via email to make payment upon approval for the property. </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000000"/>
                </a:solidFill>
                <a:latin typeface="DM Sans Bold"/>
                <a:ea typeface="DM Sans Bold"/>
                <a:cs typeface="DM Sans Bold"/>
                <a:sym typeface="DM Sans Bold"/>
              </a:rPr>
              <a:t>Important</a:t>
            </a:r>
            <a:r>
              <a:rPr lang="en-US" sz="1100" dirty="0">
                <a:solidFill>
                  <a:srgbClr val="000000"/>
                </a:solidFill>
                <a:latin typeface="DM Sans"/>
                <a:ea typeface="DM Sans"/>
                <a:cs typeface="DM Sans"/>
                <a:sym typeface="DM Sans"/>
              </a:rPr>
              <a:t> - Transaction fees apply. </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dirty="0">
                <a:solidFill>
                  <a:srgbClr val="000000"/>
                </a:solidFill>
                <a:latin typeface="DM Sans"/>
                <a:ea typeface="DM Sans"/>
                <a:cs typeface="DM Sans"/>
                <a:sym typeface="DM Sans"/>
              </a:rPr>
              <a:t>Mastercard Standard - </a:t>
            </a:r>
            <a:r>
              <a:rPr lang="en-US" sz="1100" dirty="0">
                <a:solidFill>
                  <a:srgbClr val="FF0000"/>
                </a:solidFill>
                <a:latin typeface="DM Sans"/>
                <a:ea typeface="DM Sans"/>
                <a:cs typeface="DM Sans"/>
                <a:sym typeface="DM Sans"/>
              </a:rPr>
              <a:t>xxx</a:t>
            </a:r>
            <a:r>
              <a:rPr lang="en-US" sz="1100" dirty="0">
                <a:latin typeface="DM Sans"/>
                <a:ea typeface="DM Sans"/>
                <a:cs typeface="DM Sans"/>
                <a:sym typeface="DM Sans"/>
              </a:rPr>
              <a:t>%;</a:t>
            </a:r>
            <a:r>
              <a:rPr lang="en-US" sz="1100" dirty="0">
                <a:solidFill>
                  <a:srgbClr val="FF0000"/>
                </a:solidFill>
                <a:latin typeface="DM Sans"/>
                <a:ea typeface="DM Sans"/>
                <a:cs typeface="DM Sans"/>
                <a:sym typeface="DM Sans"/>
              </a:rPr>
              <a:t> </a:t>
            </a:r>
            <a:r>
              <a:rPr lang="en-US" sz="1100" dirty="0">
                <a:solidFill>
                  <a:srgbClr val="000000"/>
                </a:solidFill>
                <a:latin typeface="DM Sans"/>
                <a:ea typeface="DM Sans"/>
                <a:cs typeface="DM Sans"/>
                <a:sym typeface="DM Sans"/>
              </a:rPr>
              <a:t>Mastercard Corporate | Premium - </a:t>
            </a:r>
            <a:r>
              <a:rPr lang="en-US" sz="1100" dirty="0">
                <a:solidFill>
                  <a:srgbClr val="FF0000"/>
                </a:solidFill>
                <a:latin typeface="DM Sans"/>
                <a:ea typeface="DM Sans"/>
                <a:cs typeface="DM Sans"/>
                <a:sym typeface="DM Sans"/>
              </a:rPr>
              <a:t>xxx</a:t>
            </a:r>
            <a:r>
              <a:rPr lang="en-US" sz="1100" dirty="0">
                <a:latin typeface="DM Sans"/>
                <a:ea typeface="DM Sans"/>
                <a:cs typeface="DM Sans"/>
                <a:sym typeface="DM Sans"/>
              </a:rPr>
              <a:t>%;</a:t>
            </a:r>
            <a:r>
              <a:rPr lang="en-US" sz="1100" dirty="0">
                <a:solidFill>
                  <a:srgbClr val="FF0000"/>
                </a:solidFill>
                <a:latin typeface="DM Sans"/>
                <a:ea typeface="DM Sans"/>
                <a:cs typeface="DM Sans"/>
                <a:sym typeface="DM Sans"/>
              </a:rPr>
              <a:t> </a:t>
            </a:r>
            <a:r>
              <a:rPr lang="en-US" sz="1100" dirty="0">
                <a:solidFill>
                  <a:srgbClr val="000000"/>
                </a:solidFill>
                <a:latin typeface="DM Sans"/>
                <a:ea typeface="DM Sans"/>
                <a:cs typeface="DM Sans"/>
                <a:sym typeface="DM Sans"/>
              </a:rPr>
              <a:t>Visa Standard - </a:t>
            </a:r>
            <a:r>
              <a:rPr lang="en-US" sz="1100" dirty="0">
                <a:solidFill>
                  <a:srgbClr val="FF0000"/>
                </a:solidFill>
                <a:latin typeface="DM Sans"/>
                <a:ea typeface="DM Sans"/>
                <a:cs typeface="DM Sans"/>
                <a:sym typeface="DM Sans"/>
              </a:rPr>
              <a:t>xxx</a:t>
            </a:r>
            <a:r>
              <a:rPr lang="en-US" sz="1100" dirty="0">
                <a:latin typeface="DM Sans"/>
                <a:ea typeface="DM Sans"/>
                <a:cs typeface="DM Sans"/>
                <a:sym typeface="DM Sans"/>
              </a:rPr>
              <a:t>%;</a:t>
            </a:r>
            <a:r>
              <a:rPr lang="en-US" sz="1100" dirty="0">
                <a:solidFill>
                  <a:srgbClr val="000000"/>
                </a:solidFill>
                <a:latin typeface="DM Sans"/>
                <a:ea typeface="DM Sans"/>
                <a:cs typeface="DM Sans"/>
                <a:sym typeface="DM Sans"/>
              </a:rPr>
              <a:t> Visa Corporate | Premium - </a:t>
            </a:r>
            <a:r>
              <a:rPr lang="en-US" sz="1100" dirty="0">
                <a:solidFill>
                  <a:srgbClr val="FF0000"/>
                </a:solidFill>
                <a:latin typeface="DM Sans"/>
                <a:ea typeface="DM Sans"/>
                <a:cs typeface="DM Sans"/>
                <a:sym typeface="DM Sans"/>
              </a:rPr>
              <a:t>xxx</a:t>
            </a:r>
            <a:r>
              <a:rPr lang="en-US" sz="1100" dirty="0">
                <a:latin typeface="DM Sans"/>
                <a:ea typeface="DM Sans"/>
                <a:cs typeface="DM Sans"/>
                <a:sym typeface="DM Sans"/>
              </a:rPr>
              <a:t>%;</a:t>
            </a:r>
            <a:r>
              <a:rPr lang="en-US" sz="1100" dirty="0">
                <a:solidFill>
                  <a:srgbClr val="FF0000"/>
                </a:solidFill>
                <a:latin typeface="DM Sans"/>
                <a:ea typeface="DM Sans"/>
                <a:cs typeface="DM Sans"/>
                <a:sym typeface="DM Sans"/>
              </a:rPr>
              <a:t> </a:t>
            </a:r>
            <a:r>
              <a:rPr lang="en-US" sz="1100" dirty="0">
                <a:solidFill>
                  <a:srgbClr val="000000"/>
                </a:solidFill>
                <a:latin typeface="DM Sans"/>
                <a:ea typeface="DM Sans"/>
                <a:cs typeface="DM Sans"/>
                <a:sym typeface="DM Sans"/>
              </a:rPr>
              <a:t>International Visa | Mastercard </a:t>
            </a:r>
            <a:r>
              <a:rPr lang="en-US" sz="1100" dirty="0">
                <a:solidFill>
                  <a:srgbClr val="FF0000"/>
                </a:solidFill>
                <a:latin typeface="DM Sans"/>
                <a:ea typeface="DM Sans"/>
                <a:cs typeface="DM Sans"/>
                <a:sym typeface="DM Sans"/>
              </a:rPr>
              <a:t>xxx</a:t>
            </a:r>
            <a:r>
              <a:rPr lang="en-US" sz="1100" dirty="0">
                <a:latin typeface="DM Sans"/>
                <a:ea typeface="DM Sans"/>
                <a:cs typeface="DM Sans"/>
                <a:sym typeface="DM Sans"/>
              </a:rPr>
              <a:t>%;</a:t>
            </a:r>
            <a:r>
              <a:rPr lang="en-US" sz="1100" dirty="0">
                <a:solidFill>
                  <a:srgbClr val="000000"/>
                </a:solidFill>
                <a:latin typeface="DM Sans"/>
                <a:ea typeface="DM Sans"/>
                <a:cs typeface="DM Sans"/>
                <a:sym typeface="DM Sans"/>
              </a:rPr>
              <a:t> | AMEX – </a:t>
            </a:r>
            <a:r>
              <a:rPr lang="en-US" sz="1100" dirty="0">
                <a:solidFill>
                  <a:srgbClr val="FF0000"/>
                </a:solidFill>
                <a:latin typeface="DM Sans"/>
                <a:ea typeface="DM Sans"/>
                <a:cs typeface="DM Sans"/>
                <a:sym typeface="DM Sans"/>
              </a:rPr>
              <a:t>xxx</a:t>
            </a:r>
            <a:r>
              <a:rPr lang="en-US" sz="1100" dirty="0">
                <a:latin typeface="DM Sans"/>
                <a:ea typeface="DM Sans"/>
                <a:cs typeface="DM Sans"/>
                <a:sym typeface="DM Sans"/>
              </a:rPr>
              <a:t>%</a:t>
            </a:r>
            <a:r>
              <a:rPr lang="en-US" sz="1100" dirty="0">
                <a:solidFill>
                  <a:srgbClr val="000000"/>
                </a:solidFill>
                <a:latin typeface="DM Sans"/>
                <a:ea typeface="DM Sans"/>
                <a:cs typeface="DM Sans"/>
                <a:sym typeface="DM Sans"/>
              </a:rPr>
              <a:t> |Apple Pay: </a:t>
            </a:r>
            <a:r>
              <a:rPr lang="en-US" sz="1100" dirty="0">
                <a:solidFill>
                  <a:srgbClr val="FF0000"/>
                </a:solidFill>
                <a:latin typeface="DM Sans"/>
                <a:ea typeface="DM Sans"/>
                <a:cs typeface="DM Sans"/>
                <a:sym typeface="DM Sans"/>
              </a:rPr>
              <a:t>xxx</a:t>
            </a:r>
            <a:r>
              <a:rPr lang="en-US" sz="1100" dirty="0">
                <a:latin typeface="DM Sans"/>
                <a:ea typeface="DM Sans"/>
                <a:cs typeface="DM Sans"/>
                <a:sym typeface="DM Sans"/>
              </a:rPr>
              <a:t>%</a:t>
            </a:r>
            <a:r>
              <a:rPr lang="en-US" sz="1100" dirty="0">
                <a:solidFill>
                  <a:srgbClr val="FF0000"/>
                </a:solidFill>
                <a:latin typeface="DM Sans"/>
                <a:ea typeface="DM Sans"/>
                <a:cs typeface="DM Sans"/>
                <a:sym typeface="DM Sans"/>
              </a:rPr>
              <a:t> </a:t>
            </a:r>
            <a:r>
              <a:rPr lang="en-US" sz="1100" dirty="0">
                <a:solidFill>
                  <a:srgbClr val="000000"/>
                </a:solidFill>
                <a:latin typeface="DM Sans"/>
                <a:ea typeface="DM Sans"/>
                <a:cs typeface="DM Sans"/>
                <a:sym typeface="DM Sans"/>
              </a:rPr>
              <a:t>| Google Pay </a:t>
            </a:r>
            <a:r>
              <a:rPr lang="en-US" sz="1100" dirty="0">
                <a:solidFill>
                  <a:srgbClr val="FF0000"/>
                </a:solidFill>
                <a:latin typeface="DM Sans"/>
                <a:ea typeface="DM Sans"/>
                <a:cs typeface="DM Sans"/>
                <a:sym typeface="DM Sans"/>
              </a:rPr>
              <a:t>xxx</a:t>
            </a:r>
            <a:r>
              <a:rPr lang="en-US" sz="1100" dirty="0">
                <a:latin typeface="DM Sans"/>
                <a:ea typeface="DM Sans"/>
                <a:cs typeface="DM Sans"/>
                <a:sym typeface="DM Sans"/>
              </a:rPr>
              <a:t>%</a:t>
            </a:r>
            <a:r>
              <a:rPr lang="en-US" sz="1100" dirty="0">
                <a:solidFill>
                  <a:srgbClr val="000000"/>
                </a:solidFill>
                <a:latin typeface="DM Sans"/>
                <a:ea typeface="DM Sans"/>
                <a:cs typeface="DM Sans"/>
                <a:sym typeface="DM Sans"/>
              </a:rPr>
              <a:t> per transaction.</a:t>
            </a:r>
          </a:p>
          <a:p>
            <a:pPr algn="l">
              <a:lnSpc>
                <a:spcPts val="1100"/>
              </a:lnSpc>
            </a:pPr>
            <a:r>
              <a:rPr lang="en-US" sz="1100" dirty="0">
                <a:solidFill>
                  <a:srgbClr val="000000"/>
                </a:solidFill>
                <a:latin typeface="DM Sans"/>
                <a:ea typeface="DM Sans"/>
                <a:cs typeface="DM Sans"/>
                <a:sym typeface="DM Sans"/>
              </a:rPr>
              <a:t> </a:t>
            </a:r>
          </a:p>
          <a:p>
            <a:pPr algn="l">
              <a:lnSpc>
                <a:spcPts val="1100"/>
              </a:lnSpc>
            </a:pPr>
            <a:r>
              <a:rPr lang="en-US" sz="1100" b="1" dirty="0">
                <a:solidFill>
                  <a:srgbClr val="000000"/>
                </a:solidFill>
                <a:latin typeface="DM Sans Bold"/>
                <a:ea typeface="DM Sans Bold"/>
                <a:cs typeface="DM Sans Bold"/>
                <a:sym typeface="DM Sans Bold"/>
              </a:rPr>
              <a:t>Bond Payments</a:t>
            </a:r>
            <a:r>
              <a:rPr lang="en-US" sz="1100" dirty="0">
                <a:solidFill>
                  <a:srgbClr val="000000"/>
                </a:solidFill>
                <a:latin typeface="DM Sans"/>
                <a:ea typeface="DM Sans"/>
                <a:cs typeface="DM Sans"/>
                <a:sym typeface="DM Sans"/>
              </a:rPr>
              <a:t> - I agree and understand that Bond Payments must be paid directly to the Bond Board online.</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dirty="0">
                <a:solidFill>
                  <a:srgbClr val="000000"/>
                </a:solidFill>
                <a:latin typeface="DM Sans"/>
                <a:ea typeface="DM Sans"/>
                <a:cs typeface="DM Sans"/>
                <a:sym typeface="DM Sans"/>
              </a:rPr>
              <a:t>I understand that a payment link will be sent via email to make payment upon approval for the property. Fees and Charges may apply, please refer to the t’s and c’s on the Rental Bonds Online.</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000000"/>
                </a:solidFill>
                <a:latin typeface="DM Sans Bold"/>
                <a:ea typeface="DM Sans Bold"/>
                <a:cs typeface="DM Sans Bold"/>
                <a:sym typeface="DM Sans Bold"/>
              </a:rPr>
              <a:t>Ongoing Rent Payments</a:t>
            </a:r>
            <a:r>
              <a:rPr lang="en-US" sz="1100" dirty="0">
                <a:solidFill>
                  <a:srgbClr val="000000"/>
                </a:solidFill>
                <a:latin typeface="DM Sans"/>
                <a:ea typeface="DM Sans"/>
                <a:cs typeface="DM Sans"/>
                <a:sym typeface="DM Sans"/>
              </a:rPr>
              <a:t> - I agree to pay rent and water usage (if applicable) using the below prescribed methods.</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000000"/>
                </a:solidFill>
                <a:latin typeface="DM Sans Bold"/>
                <a:ea typeface="DM Sans Bold"/>
                <a:cs typeface="DM Sans Bold"/>
                <a:sym typeface="DM Sans Bold"/>
              </a:rPr>
              <a:t>Direct Debit Bank Account – Fee Free payment option</a:t>
            </a:r>
          </a:p>
          <a:p>
            <a:pPr algn="l">
              <a:lnSpc>
                <a:spcPts val="1100"/>
              </a:lnSpc>
            </a:pPr>
            <a:r>
              <a:rPr lang="en-US" sz="1100" dirty="0">
                <a:solidFill>
                  <a:srgbClr val="000000"/>
                </a:solidFill>
                <a:latin typeface="DM Sans"/>
                <a:ea typeface="DM Sans"/>
                <a:cs typeface="DM Sans"/>
                <a:sym typeface="DM Sans"/>
              </a:rPr>
              <a:t>A failed payment fee of </a:t>
            </a:r>
            <a:r>
              <a:rPr lang="en-US" sz="1100" dirty="0">
                <a:latin typeface="DM Sans"/>
                <a:ea typeface="DM Sans"/>
                <a:cs typeface="DM Sans"/>
                <a:sym typeface="DM Sans"/>
              </a:rPr>
              <a:t>$</a:t>
            </a:r>
            <a:r>
              <a:rPr lang="en-US" sz="1100" dirty="0">
                <a:solidFill>
                  <a:srgbClr val="FF0000"/>
                </a:solidFill>
                <a:latin typeface="DM Sans"/>
                <a:ea typeface="DM Sans"/>
                <a:cs typeface="DM Sans"/>
                <a:sym typeface="DM Sans"/>
              </a:rPr>
              <a:t>xxx </a:t>
            </a:r>
            <a:r>
              <a:rPr lang="en-US" sz="1100" dirty="0">
                <a:solidFill>
                  <a:srgbClr val="000000"/>
                </a:solidFill>
                <a:latin typeface="DM Sans"/>
                <a:ea typeface="DM Sans"/>
                <a:cs typeface="DM Sans"/>
                <a:sym typeface="DM Sans"/>
              </a:rPr>
              <a:t>will be incurred if your payments fail. It is your responsibility to ensure that you have sufficient funds for your scheduled direct debit payment.</a:t>
            </a:r>
          </a:p>
          <a:p>
            <a:pPr algn="l">
              <a:lnSpc>
                <a:spcPts val="1100"/>
              </a:lnSpc>
            </a:pPr>
            <a:r>
              <a:rPr lang="en-US" sz="1100" dirty="0">
                <a:solidFill>
                  <a:srgbClr val="000000"/>
                </a:solidFill>
                <a:latin typeface="DM Sans"/>
                <a:ea typeface="DM Sans"/>
                <a:cs typeface="DM Sans"/>
                <a:sym typeface="DM Sans"/>
              </a:rPr>
              <a:t>(This fee will be on top of your usual bank fee for failed payments). </a:t>
            </a:r>
          </a:p>
          <a:p>
            <a:pPr algn="l">
              <a:lnSpc>
                <a:spcPts val="1100"/>
              </a:lnSpc>
            </a:pPr>
            <a:r>
              <a:rPr lang="en-US" sz="1100" dirty="0">
                <a:solidFill>
                  <a:srgbClr val="000000"/>
                </a:solidFill>
                <a:latin typeface="DM Sans"/>
                <a:ea typeface="DM Sans"/>
                <a:cs typeface="DM Sans"/>
                <a:sym typeface="DM Sans"/>
              </a:rPr>
              <a:t> </a:t>
            </a:r>
          </a:p>
          <a:p>
            <a:pPr algn="l">
              <a:lnSpc>
                <a:spcPts val="1100"/>
              </a:lnSpc>
            </a:pPr>
            <a:r>
              <a:rPr lang="en-US" sz="1100" b="1" dirty="0">
                <a:solidFill>
                  <a:srgbClr val="000000"/>
                </a:solidFill>
                <a:latin typeface="DM Sans Bold"/>
                <a:ea typeface="DM Sans Bold"/>
                <a:cs typeface="DM Sans Bold"/>
                <a:sym typeface="DM Sans Bold"/>
              </a:rPr>
              <a:t>Centrepay – Fee Free payment option</a:t>
            </a:r>
          </a:p>
          <a:p>
            <a:pPr algn="l">
              <a:lnSpc>
                <a:spcPts val="1100"/>
              </a:lnSpc>
            </a:pPr>
            <a:r>
              <a:rPr lang="en-US" sz="1100" dirty="0">
                <a:solidFill>
                  <a:srgbClr val="000000"/>
                </a:solidFill>
                <a:latin typeface="DM Sans"/>
                <a:ea typeface="DM Sans"/>
                <a:cs typeface="DM Sans"/>
                <a:sym typeface="DM Sans"/>
              </a:rPr>
              <a:t>Centrepay gives you choices to manage your deductions. You can choose when to start, change or stop Centrepay deductions. While Centrepay lets you manage your deductions you still need to meet your obligations to pay on time every time.</a:t>
            </a:r>
          </a:p>
          <a:p>
            <a:pPr algn="l">
              <a:lnSpc>
                <a:spcPts val="1100"/>
              </a:lnSpc>
            </a:pPr>
            <a:r>
              <a:rPr lang="en-US" sz="1100" dirty="0">
                <a:solidFill>
                  <a:srgbClr val="000000"/>
                </a:solidFill>
                <a:latin typeface="DM Sans"/>
                <a:ea typeface="DM Sans"/>
                <a:cs typeface="DM Sans"/>
                <a:sym typeface="DM Sans"/>
              </a:rPr>
              <a:t> </a:t>
            </a:r>
          </a:p>
          <a:p>
            <a:pPr algn="l">
              <a:lnSpc>
                <a:spcPts val="1100"/>
              </a:lnSpc>
            </a:pPr>
            <a:r>
              <a:rPr lang="en-US" sz="1100" dirty="0">
                <a:solidFill>
                  <a:srgbClr val="000000"/>
                </a:solidFill>
                <a:latin typeface="DM Sans"/>
                <a:ea typeface="DM Sans"/>
                <a:cs typeface="DM Sans"/>
                <a:sym typeface="DM Sans"/>
              </a:rPr>
              <a:t>Other alternative ways to pay rent; including the opportunity to benefit from the tenant rewards (Transaction fees apply as outlined below.)</a:t>
            </a:r>
          </a:p>
          <a:p>
            <a:pPr algn="l">
              <a:lnSpc>
                <a:spcPts val="1100"/>
              </a:lnSpc>
            </a:pPr>
            <a:endParaRPr lang="en-US" sz="1100" dirty="0">
              <a:solidFill>
                <a:srgbClr val="000000"/>
              </a:solidFill>
              <a:latin typeface="DM Sans"/>
              <a:ea typeface="DM Sans"/>
              <a:cs typeface="DM Sans"/>
              <a:sym typeface="DM Sans"/>
            </a:endParaRP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Auto </a:t>
            </a:r>
            <a:r>
              <a:rPr lang="en-US" sz="1100" dirty="0" err="1">
                <a:solidFill>
                  <a:srgbClr val="000000"/>
                </a:solidFill>
                <a:latin typeface="DM Sans"/>
                <a:ea typeface="DM Sans"/>
                <a:cs typeface="DM Sans"/>
                <a:sym typeface="DM Sans"/>
              </a:rPr>
              <a:t>PayTo</a:t>
            </a:r>
            <a:r>
              <a:rPr lang="en-US" sz="1100" dirty="0">
                <a:solidFill>
                  <a:srgbClr val="000000"/>
                </a:solidFill>
                <a:latin typeface="DM Sans"/>
                <a:ea typeface="DM Sans"/>
                <a:cs typeface="DM Sans"/>
                <a:sym typeface="DM Sans"/>
              </a:rPr>
              <a:t>: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per transaction (same day clearance)</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Auto/Customer initiated via Bank Account: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per transaction. (predate 2 days for clearance)</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Customer initiated via Credit | Debit Card: Mastercard Standard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Mastercard Corporate | Premium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Visa Standard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Visa Corporate | Premium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International Visa | Mastercard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AMEX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Apple Pay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Google Pay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per transaction.</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A failed payment fee of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will be incurred if your payments fail. </a:t>
            </a:r>
          </a:p>
          <a:p>
            <a:pPr marL="118746" lvl="1" algn="l">
              <a:lnSpc>
                <a:spcPts val="1100"/>
              </a:lnSpc>
            </a:pPr>
            <a:r>
              <a:rPr lang="en-US" sz="1100" b="1" dirty="0">
                <a:solidFill>
                  <a:srgbClr val="000000"/>
                </a:solidFill>
                <a:latin typeface="DM Sans"/>
                <a:ea typeface="DM Sans Bold"/>
                <a:cs typeface="DM Sans Bold"/>
                <a:sym typeface="DM Sans"/>
              </a:rPr>
              <a:t>     </a:t>
            </a:r>
            <a:r>
              <a:rPr lang="en-US" sz="1100" i="1" dirty="0">
                <a:solidFill>
                  <a:srgbClr val="000000"/>
                </a:solidFill>
                <a:latin typeface="DM Sans" pitchFamily="2" charset="0"/>
                <a:ea typeface="DM Sans Bold"/>
                <a:cs typeface="DM Sans Bold"/>
                <a:sym typeface="DM Sans Bold"/>
              </a:rPr>
              <a:t>(This fee will be on top of your usual bank fee for failed payments)</a:t>
            </a:r>
          </a:p>
          <a:p>
            <a:pPr algn="l">
              <a:lnSpc>
                <a:spcPts val="1100"/>
              </a:lnSpc>
            </a:pPr>
            <a:endParaRPr lang="en-US" sz="1100" b="1" dirty="0">
              <a:solidFill>
                <a:srgbClr val="000000"/>
              </a:solidFill>
              <a:latin typeface="DM Sans Bold"/>
              <a:ea typeface="DM Sans Bold"/>
              <a:cs typeface="DM Sans Bold"/>
              <a:sym typeface="DM Sans Bold"/>
            </a:endParaRPr>
          </a:p>
          <a:p>
            <a:pPr algn="l">
              <a:lnSpc>
                <a:spcPts val="1100"/>
              </a:lnSpc>
            </a:pPr>
            <a:r>
              <a:rPr lang="en-US" sz="1100" b="1" dirty="0">
                <a:solidFill>
                  <a:srgbClr val="000000"/>
                </a:solidFill>
                <a:latin typeface="DM Sans Bold"/>
                <a:ea typeface="DM Sans Bold"/>
                <a:cs typeface="DM Sans Bold"/>
                <a:sym typeface="DM Sans Bold"/>
              </a:rPr>
              <a:t>Tenant Acknowledgment Statement</a:t>
            </a:r>
          </a:p>
          <a:p>
            <a:pPr algn="l">
              <a:lnSpc>
                <a:spcPts val="1100"/>
              </a:lnSpc>
            </a:pPr>
            <a:r>
              <a:rPr lang="en-US" sz="1100" dirty="0">
                <a:solidFill>
                  <a:srgbClr val="000000"/>
                </a:solidFill>
                <a:latin typeface="DM Sans"/>
                <a:ea typeface="DM Sans"/>
                <a:cs typeface="DM Sans"/>
                <a:sym typeface="DM Sans"/>
              </a:rPr>
              <a:t>I acknowledge that the alternative rent payment options provided to me are entirely optional. I understand that choosing to pay through these methods is my own decision, made voluntarily to take advantage of the rewards and points associated with these options. I also acknowledge that these payment methods may incur a transaction fee, as outlined above, and I agree to these charges.</a:t>
            </a:r>
          </a:p>
          <a:p>
            <a:pPr algn="l">
              <a:lnSpc>
                <a:spcPts val="1100"/>
              </a:lnSpc>
            </a:pPr>
            <a:r>
              <a:rPr lang="en-US" sz="1100" dirty="0">
                <a:solidFill>
                  <a:srgbClr val="000000"/>
                </a:solidFill>
                <a:latin typeface="DM Sans"/>
                <a:ea typeface="DM Sans"/>
                <a:cs typeface="DM Sans"/>
                <a:sym typeface="DM Sans"/>
              </a:rPr>
              <a:t> </a:t>
            </a:r>
          </a:p>
          <a:p>
            <a:pPr algn="l">
              <a:lnSpc>
                <a:spcPts val="1100"/>
              </a:lnSpc>
            </a:pPr>
            <a:r>
              <a:rPr lang="en-US" sz="1100" dirty="0">
                <a:solidFill>
                  <a:srgbClr val="000000"/>
                </a:solidFill>
                <a:latin typeface="DM Sans"/>
                <a:ea typeface="DM Sans"/>
                <a:cs typeface="DM Sans"/>
                <a:sym typeface="DM Sans"/>
              </a:rPr>
              <a:t>Payment Processing Timeframes - I agree and understand that due to bank processing time frames, payments may take up to 4 business days to clear, therefore it is my responsibility to ensure that funds are settled into the Trust Account as cleared funds on the day it is due.</a:t>
            </a:r>
          </a:p>
          <a:p>
            <a:pPr algn="l">
              <a:lnSpc>
                <a:spcPts val="1100"/>
              </a:lnSpc>
            </a:pPr>
            <a:r>
              <a:rPr lang="en-US" sz="1100" b="1" dirty="0">
                <a:solidFill>
                  <a:srgbClr val="000000"/>
                </a:solidFill>
                <a:latin typeface="DM Sans Bold"/>
                <a:ea typeface="DM Sans Bold"/>
                <a:cs typeface="DM Sans Bold"/>
                <a:sym typeface="DM Sans Bold"/>
              </a:rPr>
              <a:t> </a:t>
            </a:r>
          </a:p>
          <a:p>
            <a:pPr algn="l">
              <a:lnSpc>
                <a:spcPts val="1100"/>
              </a:lnSpc>
            </a:pPr>
            <a:r>
              <a:rPr lang="en-US" sz="1100" b="1" dirty="0">
                <a:solidFill>
                  <a:srgbClr val="000000"/>
                </a:solidFill>
                <a:latin typeface="DM Sans Bold"/>
                <a:ea typeface="DM Sans Bold"/>
                <a:cs typeface="DM Sans Bold"/>
                <a:sym typeface="DM Sans Bold"/>
              </a:rPr>
              <a:t>(PLEASE NOTE – IT IS THE POLICY OF THIS OFFICE THAT CASH WILL NOT BE ACCEPTED)</a:t>
            </a:r>
          </a:p>
          <a:p>
            <a:pPr algn="l">
              <a:lnSpc>
                <a:spcPts val="1100"/>
              </a:lnSpc>
            </a:pPr>
            <a:endParaRPr lang="en-US" sz="1100" b="1" dirty="0">
              <a:solidFill>
                <a:srgbClr val="000000"/>
              </a:solidFill>
              <a:latin typeface="DM Sans Bold"/>
              <a:ea typeface="DM Sans Bold"/>
              <a:cs typeface="DM Sans Bold"/>
              <a:sym typeface="DM Sans Bold"/>
            </a:endParaRPr>
          </a:p>
          <a:p>
            <a:pPr algn="l">
              <a:lnSpc>
                <a:spcPts val="1100"/>
              </a:lnSpc>
            </a:pPr>
            <a:endParaRPr lang="en-US" sz="1100" b="1" dirty="0">
              <a:solidFill>
                <a:srgbClr val="000000"/>
              </a:solidFill>
              <a:latin typeface="DM Sans Bold"/>
              <a:ea typeface="DM Sans Bold"/>
              <a:cs typeface="DM Sans Bold"/>
              <a:sym typeface="DM Sans Bold"/>
            </a:endParaRPr>
          </a:p>
          <a:p>
            <a:pPr algn="ctr">
              <a:lnSpc>
                <a:spcPts val="1499"/>
              </a:lnSpc>
            </a:pPr>
            <a:r>
              <a:rPr lang="en-US" sz="1499" b="1" dirty="0">
                <a:solidFill>
                  <a:srgbClr val="000000"/>
                </a:solidFill>
                <a:latin typeface="DM Sans Bold"/>
                <a:ea typeface="DM Sans Bold"/>
                <a:cs typeface="DM Sans Bold"/>
                <a:sym typeface="DM Sans Bold"/>
              </a:rPr>
              <a:t>EXAMPLE | WORDING - LEASE AGREEMENT – PART C</a:t>
            </a:r>
          </a:p>
          <a:p>
            <a:pPr algn="l">
              <a:lnSpc>
                <a:spcPts val="1499"/>
              </a:lnSpc>
            </a:pPr>
            <a:endParaRPr lang="en-US" sz="1499" b="1" dirty="0">
              <a:solidFill>
                <a:srgbClr val="000000"/>
              </a:solidFill>
              <a:latin typeface="DM Sans Bold"/>
              <a:ea typeface="DM Sans Bold"/>
              <a:cs typeface="DM Sans Bold"/>
              <a:sym typeface="DM Sans Bold"/>
            </a:endParaRP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Rent payment methods include under the prescribed way: Direct Debit (fee free option), Centrepay (fee free option).</a:t>
            </a: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Alternative payment options include: Customer-initiated web payments </a:t>
            </a:r>
            <a:r>
              <a:rPr lang="en-US" sz="1100" dirty="0" err="1">
                <a:solidFill>
                  <a:srgbClr val="000000"/>
                </a:solidFill>
                <a:latin typeface="DM Sans"/>
                <a:ea typeface="DM Sans"/>
                <a:cs typeface="DM Sans"/>
                <a:sym typeface="DM Sans"/>
              </a:rPr>
              <a:t>PayTo</a:t>
            </a:r>
            <a:r>
              <a:rPr lang="en-US" sz="1100" dirty="0">
                <a:solidFill>
                  <a:srgbClr val="000000"/>
                </a:solidFill>
                <a:latin typeface="DM Sans"/>
                <a:ea typeface="DM Sans"/>
                <a:cs typeface="DM Sans"/>
                <a:sym typeface="DM Sans"/>
              </a:rPr>
              <a:t>, Bank or Credit/Debit Card(Fees apply)</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endParaRPr lang="en-US" sz="1100" dirty="0">
              <a:solidFill>
                <a:srgbClr val="000000"/>
              </a:solidFill>
              <a:latin typeface="DM Sans"/>
              <a:ea typeface="DM Sans"/>
              <a:cs typeface="DM Sans"/>
              <a:sym typeface="DM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52774" y="9930958"/>
            <a:ext cx="7665547" cy="761042"/>
            <a:chOff x="0" y="0"/>
            <a:chExt cx="3138676" cy="311610"/>
          </a:xfrm>
        </p:grpSpPr>
        <p:sp>
          <p:nvSpPr>
            <p:cNvPr id="3" name="Freeform 3"/>
            <p:cNvSpPr/>
            <p:nvPr/>
          </p:nvSpPr>
          <p:spPr>
            <a:xfrm>
              <a:off x="0" y="0"/>
              <a:ext cx="3138676" cy="311610"/>
            </a:xfrm>
            <a:custGeom>
              <a:avLst/>
              <a:gdLst/>
              <a:ahLst/>
              <a:cxnLst/>
              <a:rect l="l" t="t" r="r" b="b"/>
              <a:pathLst>
                <a:path w="3138676" h="311610">
                  <a:moveTo>
                    <a:pt x="0" y="0"/>
                  </a:moveTo>
                  <a:lnTo>
                    <a:pt x="3138676" y="0"/>
                  </a:lnTo>
                  <a:lnTo>
                    <a:pt x="3138676" y="311610"/>
                  </a:lnTo>
                  <a:lnTo>
                    <a:pt x="0" y="311610"/>
                  </a:lnTo>
                  <a:close/>
                </a:path>
              </a:pathLst>
            </a:custGeom>
            <a:solidFill>
              <a:srgbClr val="0F3B5F"/>
            </a:solidFill>
          </p:spPr>
          <p:txBody>
            <a:bodyPr/>
            <a:lstStyle/>
            <a:p>
              <a:endParaRPr lang="en-AU"/>
            </a:p>
          </p:txBody>
        </p:sp>
      </p:grpSp>
      <p:sp>
        <p:nvSpPr>
          <p:cNvPr id="4" name="Freeform 4"/>
          <p:cNvSpPr/>
          <p:nvPr/>
        </p:nvSpPr>
        <p:spPr>
          <a:xfrm>
            <a:off x="2555568" y="265442"/>
            <a:ext cx="2448865" cy="490558"/>
          </a:xfrm>
          <a:custGeom>
            <a:avLst/>
            <a:gdLst/>
            <a:ahLst/>
            <a:cxnLst/>
            <a:rect l="l" t="t" r="r" b="b"/>
            <a:pathLst>
              <a:path w="2448865" h="490558">
                <a:moveTo>
                  <a:pt x="0" y="0"/>
                </a:moveTo>
                <a:lnTo>
                  <a:pt x="2448864" y="0"/>
                </a:lnTo>
                <a:lnTo>
                  <a:pt x="2448864" y="490558"/>
                </a:lnTo>
                <a:lnTo>
                  <a:pt x="0" y="490558"/>
                </a:lnTo>
                <a:lnTo>
                  <a:pt x="0" y="0"/>
                </a:lnTo>
                <a:close/>
              </a:path>
            </a:pathLst>
          </a:custGeom>
          <a:blipFill>
            <a:blip r:embed="rId2"/>
            <a:stretch>
              <a:fillRect/>
            </a:stretch>
          </a:blipFill>
        </p:spPr>
        <p:txBody>
          <a:bodyPr/>
          <a:lstStyle/>
          <a:p>
            <a:endParaRPr lang="en-AU"/>
          </a:p>
        </p:txBody>
      </p:sp>
      <p:sp>
        <p:nvSpPr>
          <p:cNvPr id="5" name="TextBox 5"/>
          <p:cNvSpPr txBox="1"/>
          <p:nvPr/>
        </p:nvSpPr>
        <p:spPr>
          <a:xfrm>
            <a:off x="446397" y="827405"/>
            <a:ext cx="6667206" cy="9135771"/>
          </a:xfrm>
          <a:prstGeom prst="rect">
            <a:avLst/>
          </a:prstGeom>
        </p:spPr>
        <p:txBody>
          <a:bodyPr lIns="0" tIns="0" rIns="0" bIns="0" rtlCol="0" anchor="t">
            <a:spAutoFit/>
          </a:bodyPr>
          <a:lstStyle/>
          <a:p>
            <a:pPr algn="ctr">
              <a:lnSpc>
                <a:spcPts val="1500"/>
              </a:lnSpc>
            </a:pPr>
            <a:r>
              <a:rPr lang="en-US" sz="1500" b="1" dirty="0">
                <a:solidFill>
                  <a:srgbClr val="000000"/>
                </a:solidFill>
                <a:latin typeface="DM Sans Bold"/>
                <a:ea typeface="DM Sans Bold"/>
                <a:cs typeface="DM Sans Bold"/>
                <a:sym typeface="DM Sans Bold"/>
              </a:rPr>
              <a:t>EXAMPLE | WORDING – SPECIAL CONDITIONS FOR LEASE AGREEMENT</a:t>
            </a:r>
          </a:p>
          <a:p>
            <a:pPr algn="l">
              <a:lnSpc>
                <a:spcPts val="1100"/>
              </a:lnSpc>
            </a:pPr>
            <a:endParaRPr lang="en-US" sz="1500" b="1" dirty="0">
              <a:solidFill>
                <a:srgbClr val="000000"/>
              </a:solidFill>
              <a:latin typeface="DM Sans Bold"/>
              <a:ea typeface="DM Sans Bold"/>
              <a:cs typeface="DM Sans Bold"/>
              <a:sym typeface="DM Sans Bold"/>
            </a:endParaRP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I </a:t>
            </a:r>
            <a:r>
              <a:rPr lang="en-US" sz="1100" dirty="0" err="1">
                <a:solidFill>
                  <a:srgbClr val="000000"/>
                </a:solidFill>
                <a:latin typeface="DM Sans"/>
                <a:ea typeface="DM Sans"/>
                <a:cs typeface="DM Sans"/>
                <a:sym typeface="DM Sans"/>
              </a:rPr>
              <a:t>authorise</a:t>
            </a:r>
            <a:r>
              <a:rPr lang="en-US" sz="1100" dirty="0">
                <a:solidFill>
                  <a:srgbClr val="000000"/>
                </a:solidFill>
                <a:latin typeface="DM Sans"/>
                <a:ea typeface="DM Sans"/>
                <a:cs typeface="DM Sans"/>
                <a:sym typeface="DM Sans"/>
              </a:rPr>
              <a:t> my managing agent to apply rent variances on my direct debit account upon providing the required rent variation notice. </a:t>
            </a: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I agree that If my rental payments fall into arrears, a payment link will be sent to me via SMS | Email requesting a one-off payment be made immediately, via Credit | Debit Card (transaction fees apply).</a:t>
            </a: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I agree that upon receiving a water invoice, a payment link will be sent to me via SMS | Email requesting a one-off payment be made, via Credit | Debit Card + Bank Account (transaction fees apply).  </a:t>
            </a:r>
          </a:p>
          <a:p>
            <a:pPr marL="237491" lvl="1" indent="-118745" algn="l">
              <a:lnSpc>
                <a:spcPts val="1100"/>
              </a:lnSpc>
              <a:buFont typeface="Arial"/>
              <a:buChar char="•"/>
            </a:pPr>
            <a:r>
              <a:rPr lang="en-US" sz="1100" dirty="0">
                <a:latin typeface="DM Sans"/>
                <a:ea typeface="DM Sans"/>
                <a:cs typeface="DM Sans"/>
                <a:sym typeface="DM Sans"/>
              </a:rPr>
              <a:t>I understand that it is my responsibility to ensure I have sufficient funds to cover my payments. </a:t>
            </a:r>
          </a:p>
          <a:p>
            <a:pPr marL="237491" lvl="1" indent="-118745" algn="l">
              <a:lnSpc>
                <a:spcPts val="1100"/>
              </a:lnSpc>
              <a:buFont typeface="Arial"/>
              <a:buChar char="•"/>
            </a:pPr>
            <a:r>
              <a:rPr lang="en-US" sz="1100" dirty="0">
                <a:latin typeface="DM Sans"/>
                <a:ea typeface="DM Sans"/>
                <a:cs typeface="DM Sans"/>
                <a:sym typeface="DM Sans"/>
              </a:rPr>
              <a:t>I understand that I will incur a failed payment fee of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a:t>
            </a:r>
            <a:r>
              <a:rPr lang="en-US" sz="1100" dirty="0">
                <a:latin typeface="DM Sans"/>
                <a:ea typeface="DM Sans"/>
                <a:cs typeface="DM Sans"/>
                <a:sym typeface="DM Sans"/>
              </a:rPr>
              <a:t>if my payments fail. </a:t>
            </a:r>
          </a:p>
          <a:p>
            <a:pPr algn="l">
              <a:lnSpc>
                <a:spcPts val="1100"/>
              </a:lnSpc>
            </a:pPr>
            <a:endParaRPr lang="en-US" sz="1100" dirty="0">
              <a:solidFill>
                <a:srgbClr val="FF3131"/>
              </a:solidFill>
              <a:latin typeface="DM Sans"/>
              <a:ea typeface="DM Sans"/>
              <a:cs typeface="DM Sans"/>
              <a:sym typeface="DM Sans"/>
            </a:endParaRPr>
          </a:p>
          <a:p>
            <a:pPr algn="ctr">
              <a:lnSpc>
                <a:spcPts val="1499"/>
              </a:lnSpc>
            </a:pPr>
            <a:r>
              <a:rPr lang="en-US" sz="1499" b="1" dirty="0">
                <a:solidFill>
                  <a:srgbClr val="000000"/>
                </a:solidFill>
                <a:latin typeface="DM Sans Bold"/>
                <a:ea typeface="DM Sans Bold"/>
                <a:cs typeface="DM Sans Bold"/>
                <a:sym typeface="DM Sans Bold"/>
              </a:rPr>
              <a:t>EXAMPLE | WORDING - APPLICANT ACCEPTANCE EMAIL</a:t>
            </a:r>
          </a:p>
          <a:p>
            <a:pPr algn="l">
              <a:lnSpc>
                <a:spcPts val="1100"/>
              </a:lnSpc>
            </a:pPr>
            <a:endParaRPr lang="en-US" sz="1499" b="1" dirty="0">
              <a:solidFill>
                <a:srgbClr val="000000"/>
              </a:solidFill>
              <a:latin typeface="DM Sans Bold"/>
              <a:ea typeface="DM Sans Bold"/>
              <a:cs typeface="DM Sans Bold"/>
              <a:sym typeface="DM Sans Bold"/>
            </a:endParaRPr>
          </a:p>
          <a:p>
            <a:pPr algn="l">
              <a:lnSpc>
                <a:spcPts val="1100"/>
              </a:lnSpc>
            </a:pPr>
            <a:r>
              <a:rPr lang="en-US" sz="1100" dirty="0">
                <a:solidFill>
                  <a:srgbClr val="000000"/>
                </a:solidFill>
                <a:latin typeface="DM Sans"/>
                <a:ea typeface="DM Sans"/>
                <a:cs typeface="DM Sans"/>
                <a:sym typeface="DM Sans"/>
              </a:rPr>
              <a:t>Dear (Tenant Name),</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dirty="0">
                <a:solidFill>
                  <a:srgbClr val="000000"/>
                </a:solidFill>
                <a:latin typeface="DM Sans"/>
                <a:ea typeface="DM Sans"/>
                <a:cs typeface="DM Sans"/>
                <a:sym typeface="DM Sans"/>
              </a:rPr>
              <a:t>We are pleased to advise that your application for tenancy has been approved on the following basis:</a:t>
            </a:r>
          </a:p>
          <a:p>
            <a:pPr algn="l">
              <a:lnSpc>
                <a:spcPts val="1100"/>
              </a:lnSpc>
            </a:pPr>
            <a:r>
              <a:rPr lang="en-US" sz="1100" dirty="0">
                <a:solidFill>
                  <a:srgbClr val="000000"/>
                </a:solidFill>
                <a:latin typeface="DM Sans"/>
                <a:ea typeface="DM Sans"/>
                <a:cs typeface="DM Sans"/>
                <a:sym typeface="DM Sans"/>
              </a:rPr>
              <a:t>(Property + Lease Details) </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000000"/>
                </a:solidFill>
                <a:latin typeface="DM Sans Bold"/>
                <a:ea typeface="DM Sans Bold"/>
                <a:cs typeface="DM Sans Bold"/>
                <a:sym typeface="DM Sans Bold"/>
              </a:rPr>
              <a:t>HOLDING DEPOSIT</a:t>
            </a:r>
          </a:p>
          <a:p>
            <a:pPr algn="l">
              <a:lnSpc>
                <a:spcPts val="1100"/>
              </a:lnSpc>
            </a:pPr>
            <a:r>
              <a:rPr lang="en-US" sz="1100" dirty="0">
                <a:solidFill>
                  <a:srgbClr val="000000"/>
                </a:solidFill>
                <a:latin typeface="DM Sans"/>
                <a:ea typeface="DM Sans"/>
                <a:cs typeface="DM Sans"/>
                <a:sym typeface="DM Sans"/>
              </a:rPr>
              <a:t>A 1 week ($ 1 weeks rent) holding deposit is required ASAP to secure the property for you. The Holding Deposit must be paid within 24 hours, or it will return to the market and open homes re-commence. (Important - should you decide not to proceed with the property </a:t>
            </a:r>
            <a:r>
              <a:rPr lang="en-US" sz="1100" b="1" u="sng" dirty="0">
                <a:solidFill>
                  <a:srgbClr val="000000"/>
                </a:solidFill>
                <a:latin typeface="DM Sans Bold"/>
                <a:ea typeface="DM Sans Bold"/>
                <a:cs typeface="DM Sans Bold"/>
                <a:sym typeface="DM Sans Bold"/>
              </a:rPr>
              <a:t>you will forfeit</a:t>
            </a:r>
            <a:r>
              <a:rPr lang="en-US" sz="1100" dirty="0">
                <a:solidFill>
                  <a:srgbClr val="000000"/>
                </a:solidFill>
                <a:latin typeface="DM Sans"/>
                <a:ea typeface="DM Sans"/>
                <a:cs typeface="DM Sans"/>
                <a:sym typeface="DM Sans"/>
              </a:rPr>
              <a:t> the Holding Deposit).</a:t>
            </a:r>
          </a:p>
          <a:p>
            <a:pPr algn="l">
              <a:lnSpc>
                <a:spcPts val="1100"/>
              </a:lnSpc>
            </a:pPr>
            <a:r>
              <a:rPr lang="en-US" sz="1100" b="1" dirty="0">
                <a:solidFill>
                  <a:srgbClr val="000000"/>
                </a:solidFill>
                <a:latin typeface="DM Sans Bold"/>
                <a:ea typeface="DM Sans Bold"/>
                <a:cs typeface="DM Sans Bold"/>
                <a:sym typeface="DM Sans Bold"/>
              </a:rPr>
              <a:t>Ref: (Property Reference) </a:t>
            </a:r>
          </a:p>
          <a:p>
            <a:pPr algn="l">
              <a:lnSpc>
                <a:spcPts val="1100"/>
              </a:lnSpc>
            </a:pPr>
            <a:r>
              <a:rPr lang="en-US" sz="1100" dirty="0">
                <a:solidFill>
                  <a:srgbClr val="000000"/>
                </a:solidFill>
                <a:latin typeface="DM Sans"/>
                <a:ea typeface="DM Sans"/>
                <a:cs typeface="DM Sans"/>
                <a:sym typeface="DM Sans"/>
              </a:rPr>
              <a:t> </a:t>
            </a:r>
          </a:p>
          <a:p>
            <a:pPr algn="l">
              <a:lnSpc>
                <a:spcPts val="1100"/>
              </a:lnSpc>
            </a:pPr>
            <a:r>
              <a:rPr lang="en-US" sz="1100" dirty="0">
                <a:solidFill>
                  <a:srgbClr val="000000"/>
                </a:solidFill>
                <a:latin typeface="DM Sans"/>
                <a:ea typeface="DM Sans"/>
                <a:cs typeface="DM Sans"/>
                <a:sym typeface="DM Sans"/>
              </a:rPr>
              <a:t>Please note a total of 2 weeks rent ($ 2 weeks rent) is payable prior to the commencement of your lease. Please use the link below to pay the balance owing of your 2 weeks rent. </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u="sng" dirty="0">
                <a:solidFill>
                  <a:srgbClr val="000000"/>
                </a:solidFill>
                <a:latin typeface="DM Sans"/>
                <a:ea typeface="DM Sans"/>
                <a:cs typeface="DM Sans"/>
                <a:sym typeface="DM Sans"/>
                <a:hlinkClick r:id="rId3"/>
              </a:rPr>
              <a:t>https://pay.rentalrewards.com.au/&lt;</a:t>
            </a:r>
            <a:r>
              <a:rPr lang="en-US" sz="1100" u="sng" dirty="0">
                <a:solidFill>
                  <a:srgbClr val="000000"/>
                </a:solidFill>
                <a:latin typeface="DM Sans"/>
                <a:sym typeface="DM Sans"/>
                <a:hlinkClick r:id="rId3">
                  <a:extLst>
                    <a:ext uri="{A12FA001-AC4F-418D-AE19-62706E023703}">
                      <ahyp:hlinkClr xmlns:ahyp="http://schemas.microsoft.com/office/drawing/2018/hyperlinkcolor" val="tx"/>
                    </a:ext>
                  </a:extLst>
                </a:hlinkClick>
              </a:rPr>
              <a:t>use</a:t>
            </a:r>
            <a:r>
              <a:rPr lang="en-US" sz="1100" u="sng" dirty="0">
                <a:solidFill>
                  <a:srgbClr val="000000"/>
                </a:solidFill>
                <a:latin typeface="DM Sans"/>
                <a:sym typeface="DM Sans"/>
              </a:rPr>
              <a:t> your merchant code</a:t>
            </a:r>
            <a:r>
              <a:rPr lang="en-US" sz="1100" u="sng" dirty="0">
                <a:solidFill>
                  <a:srgbClr val="000000"/>
                </a:solidFill>
                <a:latin typeface="DM Sans"/>
                <a:ea typeface="DM Sans"/>
                <a:cs typeface="DM Sans"/>
                <a:sym typeface="DM Sans"/>
              </a:rPr>
              <a:t>&gt;</a:t>
            </a:r>
            <a:r>
              <a:rPr lang="en-US" sz="1100" b="1" dirty="0">
                <a:solidFill>
                  <a:srgbClr val="000000"/>
                </a:solidFill>
                <a:latin typeface="DM Sans Bold"/>
                <a:ea typeface="DM Sans Bold"/>
                <a:cs typeface="DM Sans Bold"/>
                <a:sym typeface="DM Sans Bold"/>
              </a:rPr>
              <a:t> - Ref: (Property Reference)</a:t>
            </a:r>
          </a:p>
          <a:p>
            <a:pPr algn="l">
              <a:lnSpc>
                <a:spcPts val="1100"/>
              </a:lnSpc>
            </a:pPr>
            <a:endParaRPr lang="en-US" sz="1100" b="1" dirty="0">
              <a:solidFill>
                <a:srgbClr val="000000"/>
              </a:solidFill>
              <a:latin typeface="DM Sans Bold"/>
              <a:ea typeface="DM Sans Bold"/>
              <a:cs typeface="DM Sans Bold"/>
              <a:sym typeface="DM Sans Bold"/>
            </a:endParaRPr>
          </a:p>
          <a:p>
            <a:pPr algn="l">
              <a:lnSpc>
                <a:spcPts val="1100"/>
              </a:lnSpc>
            </a:pPr>
            <a:r>
              <a:rPr lang="en-US" sz="1100" b="1" dirty="0">
                <a:solidFill>
                  <a:srgbClr val="000000"/>
                </a:solidFill>
                <a:latin typeface="DM Sans Bold"/>
                <a:ea typeface="DM Sans Bold"/>
                <a:cs typeface="DM Sans Bold"/>
                <a:sym typeface="DM Sans Bold"/>
              </a:rPr>
              <a:t>Important </a:t>
            </a:r>
            <a:r>
              <a:rPr lang="en-US" sz="1100" dirty="0">
                <a:solidFill>
                  <a:srgbClr val="000000"/>
                </a:solidFill>
                <a:latin typeface="DM Sans"/>
                <a:ea typeface="DM Sans"/>
                <a:cs typeface="DM Sans"/>
                <a:sym typeface="DM Sans"/>
              </a:rPr>
              <a:t>- Transaction Fees apply. Mastercard Standard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Mastercard Corporate | Premium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Visa Standard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Visa Corporate | Premium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International Visa | Mastercard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AMEX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Apple Pay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Google Pay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per transaction.</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000000"/>
                </a:solidFill>
                <a:latin typeface="DM Sans Bold"/>
                <a:ea typeface="DM Sans Bold"/>
                <a:cs typeface="DM Sans Bold"/>
                <a:sym typeface="DM Sans Bold"/>
              </a:rPr>
              <a:t>ONGOING RENT PAYMENTS </a:t>
            </a:r>
          </a:p>
          <a:p>
            <a:pPr algn="l">
              <a:lnSpc>
                <a:spcPts val="1100"/>
              </a:lnSpc>
            </a:pPr>
            <a:r>
              <a:rPr lang="en-US" sz="1100" dirty="0">
                <a:solidFill>
                  <a:srgbClr val="000000"/>
                </a:solidFill>
                <a:latin typeface="DM Sans"/>
                <a:ea typeface="DM Sans"/>
                <a:cs typeface="DM Sans"/>
                <a:sym typeface="DM Sans"/>
              </a:rPr>
              <a:t>As part of the lease sign-up process you are required to set-up your ongoing rent payments online through the link provided below at least 48 hours prior to signing your lease. Please bring your registration confirmation with you when coming in to sign the lease.</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FF0000"/>
                </a:solidFill>
                <a:latin typeface="DM Sans Bold"/>
                <a:ea typeface="DM Sans Bold"/>
                <a:cs typeface="DM Sans Bold"/>
                <a:sym typeface="DM Sans Bold"/>
              </a:rPr>
              <a:t>Option A</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Centrepay – Fee Free Option - You can choose when to start, change or stop Centrepay deductions Please set this up through your </a:t>
            </a:r>
            <a:r>
              <a:rPr lang="en-US" sz="1100" dirty="0" err="1">
                <a:solidFill>
                  <a:srgbClr val="000000"/>
                </a:solidFill>
                <a:latin typeface="DM Sans"/>
                <a:ea typeface="DM Sans"/>
                <a:cs typeface="DM Sans"/>
                <a:sym typeface="DM Sans"/>
              </a:rPr>
              <a:t>mygov</a:t>
            </a:r>
            <a:r>
              <a:rPr lang="en-US" sz="1100" dirty="0">
                <a:solidFill>
                  <a:srgbClr val="000000"/>
                </a:solidFill>
                <a:latin typeface="DM Sans"/>
                <a:ea typeface="DM Sans"/>
                <a:cs typeface="DM Sans"/>
                <a:sym typeface="DM Sans"/>
              </a:rPr>
              <a:t> portal.</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To Set-up </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Log in to MyGov (</a:t>
            </a:r>
            <a:r>
              <a:rPr lang="en-US" sz="1100" u="sng" dirty="0">
                <a:solidFill>
                  <a:srgbClr val="000000"/>
                </a:solidFill>
                <a:latin typeface="DM Sans"/>
                <a:ea typeface="DM Sans"/>
                <a:cs typeface="DM Sans"/>
                <a:sym typeface="DM Sans"/>
                <a:hlinkClick r:id="rId4" tooltip="https://www.my.gov.au"/>
              </a:rPr>
              <a:t>www.my.gov.au</a:t>
            </a:r>
            <a:r>
              <a:rPr lang="en-US" sz="1100" dirty="0">
                <a:solidFill>
                  <a:srgbClr val="000000"/>
                </a:solidFill>
                <a:latin typeface="DM Sans"/>
                <a:ea typeface="DM Sans"/>
                <a:cs typeface="DM Sans"/>
                <a:sym typeface="DM Sans"/>
              </a:rPr>
              <a:t>) and select Centrelink</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Go to Payments and Claims &gt; Manage Payments &gt; Centrepay Deductions</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Click Add a New Deduction</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Enter the Service Provider's CRN</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Set the deduction amount and frequency (weekly, fortnightly, monthly)</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Confirm and submit</a:t>
            </a:r>
          </a:p>
          <a:p>
            <a:pPr algn="l">
              <a:lnSpc>
                <a:spcPts val="1100"/>
              </a:lnSpc>
            </a:pPr>
            <a:r>
              <a:rPr lang="en-US" sz="1100" dirty="0">
                <a:solidFill>
                  <a:srgbClr val="000000"/>
                </a:solidFill>
                <a:latin typeface="DM Sans"/>
                <a:ea typeface="DM Sans"/>
                <a:cs typeface="DM Sans"/>
                <a:sym typeface="DM Sans"/>
              </a:rPr>
              <a:t> </a:t>
            </a:r>
          </a:p>
          <a:p>
            <a:pPr algn="l">
              <a:lnSpc>
                <a:spcPts val="1100"/>
              </a:lnSpc>
            </a:pPr>
            <a:r>
              <a:rPr lang="en-US" sz="1100" dirty="0">
                <a:solidFill>
                  <a:srgbClr val="000000"/>
                </a:solidFill>
                <a:latin typeface="DM Sans"/>
                <a:ea typeface="DM Sans"/>
                <a:cs typeface="DM Sans"/>
                <a:sym typeface="DM Sans"/>
              </a:rPr>
              <a:t>While Centrepay lets you manage your deductions you still need to meet your obligations to pay on time every time.</a:t>
            </a:r>
          </a:p>
          <a:p>
            <a:pPr algn="l">
              <a:lnSpc>
                <a:spcPts val="1100"/>
              </a:lnSpc>
            </a:pPr>
            <a:r>
              <a:rPr lang="en-US" sz="1100" dirty="0">
                <a:solidFill>
                  <a:srgbClr val="000000"/>
                </a:solidFill>
                <a:latin typeface="DM Sans"/>
                <a:ea typeface="DM Sans"/>
                <a:cs typeface="DM Sans"/>
                <a:sym typeface="DM Sans"/>
              </a:rPr>
              <a:t> </a:t>
            </a:r>
          </a:p>
          <a:p>
            <a:pPr algn="l">
              <a:lnSpc>
                <a:spcPts val="1100"/>
              </a:lnSpc>
            </a:pPr>
            <a:r>
              <a:rPr lang="en-US" sz="1100" b="1" dirty="0">
                <a:solidFill>
                  <a:srgbClr val="FF0000"/>
                </a:solidFill>
                <a:latin typeface="DM Sans Bold"/>
                <a:ea typeface="DM Sans Bold"/>
                <a:cs typeface="DM Sans Bold"/>
                <a:sym typeface="DM Sans Bold"/>
              </a:rPr>
              <a:t>Option B</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Direct Debit - Fee free option </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hlinkClick r:id="rId5"/>
              </a:rPr>
              <a:t>https://pay.rentalrewards.com.au/setup/</a:t>
            </a:r>
            <a:r>
              <a:rPr lang="en-US" sz="1100" dirty="0">
                <a:solidFill>
                  <a:srgbClr val="000000"/>
                </a:solidFill>
                <a:latin typeface="DM Sans"/>
                <a:ea typeface="DM Sans"/>
                <a:cs typeface="DM Sans"/>
                <a:sym typeface="DM Sans"/>
              </a:rPr>
              <a:t> &lt;use your merchant code&gt;</a:t>
            </a:r>
          </a:p>
          <a:p>
            <a:pPr marL="290196" lvl="1" indent="-171450" algn="l">
              <a:lnSpc>
                <a:spcPts val="1100"/>
              </a:lnSpc>
              <a:buFont typeface="Arial" panose="020B0604020202020204" pitchFamily="34" charset="0"/>
              <a:buChar char="•"/>
            </a:pPr>
            <a:r>
              <a:rPr lang="en-US" sz="1100" b="1" dirty="0">
                <a:solidFill>
                  <a:srgbClr val="000000"/>
                </a:solidFill>
                <a:latin typeface="DM Sans Bold"/>
                <a:ea typeface="DM Sans Bold"/>
                <a:cs typeface="DM Sans Bold"/>
                <a:sym typeface="DM Sans Bold"/>
              </a:rPr>
              <a:t>Ref: (Property Reference</a:t>
            </a:r>
            <a:r>
              <a:rPr lang="en-US" sz="1100" dirty="0">
                <a:solidFill>
                  <a:srgbClr val="000000"/>
                </a:solidFill>
                <a:latin typeface="DM Sans"/>
                <a:ea typeface="DM Sans"/>
                <a:cs typeface="DM Sans"/>
                <a:sym typeface="DM Sans"/>
              </a:rPr>
              <a:t>)  </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It is your responsibility to set the payment date at least two (2) business banking days in advance to allow for payment clearance.</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A failed payment fee of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will be incurred if your payment fails. It is your responsibility to ensure that you have sufficient funds for your scheduled direct debit payment. (This fee will be on top of your usual bank fee for failed payments).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52774" y="9930958"/>
            <a:ext cx="7665547" cy="761042"/>
            <a:chOff x="0" y="0"/>
            <a:chExt cx="3138676" cy="311610"/>
          </a:xfrm>
        </p:grpSpPr>
        <p:sp>
          <p:nvSpPr>
            <p:cNvPr id="3" name="Freeform 3"/>
            <p:cNvSpPr/>
            <p:nvPr/>
          </p:nvSpPr>
          <p:spPr>
            <a:xfrm>
              <a:off x="0" y="0"/>
              <a:ext cx="3138676" cy="311610"/>
            </a:xfrm>
            <a:custGeom>
              <a:avLst/>
              <a:gdLst/>
              <a:ahLst/>
              <a:cxnLst/>
              <a:rect l="l" t="t" r="r" b="b"/>
              <a:pathLst>
                <a:path w="3138676" h="311610">
                  <a:moveTo>
                    <a:pt x="0" y="0"/>
                  </a:moveTo>
                  <a:lnTo>
                    <a:pt x="3138676" y="0"/>
                  </a:lnTo>
                  <a:lnTo>
                    <a:pt x="3138676" y="311610"/>
                  </a:lnTo>
                  <a:lnTo>
                    <a:pt x="0" y="311610"/>
                  </a:lnTo>
                  <a:close/>
                </a:path>
              </a:pathLst>
            </a:custGeom>
            <a:solidFill>
              <a:srgbClr val="0F3B5F"/>
            </a:solidFill>
          </p:spPr>
          <p:txBody>
            <a:bodyPr/>
            <a:lstStyle/>
            <a:p>
              <a:endParaRPr lang="en-AU"/>
            </a:p>
          </p:txBody>
        </p:sp>
      </p:grpSp>
      <p:sp>
        <p:nvSpPr>
          <p:cNvPr id="4" name="Freeform 4"/>
          <p:cNvSpPr/>
          <p:nvPr/>
        </p:nvSpPr>
        <p:spPr>
          <a:xfrm>
            <a:off x="2555568" y="265442"/>
            <a:ext cx="2448865" cy="490558"/>
          </a:xfrm>
          <a:custGeom>
            <a:avLst/>
            <a:gdLst/>
            <a:ahLst/>
            <a:cxnLst/>
            <a:rect l="l" t="t" r="r" b="b"/>
            <a:pathLst>
              <a:path w="2448865" h="490558">
                <a:moveTo>
                  <a:pt x="0" y="0"/>
                </a:moveTo>
                <a:lnTo>
                  <a:pt x="2448864" y="0"/>
                </a:lnTo>
                <a:lnTo>
                  <a:pt x="2448864" y="490558"/>
                </a:lnTo>
                <a:lnTo>
                  <a:pt x="0" y="490558"/>
                </a:lnTo>
                <a:lnTo>
                  <a:pt x="0" y="0"/>
                </a:lnTo>
                <a:close/>
              </a:path>
            </a:pathLst>
          </a:custGeom>
          <a:blipFill>
            <a:blip r:embed="rId2"/>
            <a:stretch>
              <a:fillRect/>
            </a:stretch>
          </a:blipFill>
        </p:spPr>
        <p:txBody>
          <a:bodyPr/>
          <a:lstStyle/>
          <a:p>
            <a:endParaRPr lang="en-AU"/>
          </a:p>
        </p:txBody>
      </p:sp>
      <p:sp>
        <p:nvSpPr>
          <p:cNvPr id="5" name="TextBox 5"/>
          <p:cNvSpPr txBox="1"/>
          <p:nvPr/>
        </p:nvSpPr>
        <p:spPr>
          <a:xfrm>
            <a:off x="373197" y="794385"/>
            <a:ext cx="6667206" cy="8892114"/>
          </a:xfrm>
          <a:prstGeom prst="rect">
            <a:avLst/>
          </a:prstGeom>
        </p:spPr>
        <p:txBody>
          <a:bodyPr lIns="0" tIns="0" rIns="0" bIns="0" rtlCol="0" anchor="t">
            <a:spAutoFit/>
          </a:bodyPr>
          <a:lstStyle/>
          <a:p>
            <a:pPr algn="l">
              <a:lnSpc>
                <a:spcPts val="1100"/>
              </a:lnSpc>
            </a:pPr>
            <a:r>
              <a:rPr lang="en-US" sz="1100" b="1" dirty="0">
                <a:solidFill>
                  <a:srgbClr val="FF0000"/>
                </a:solidFill>
                <a:latin typeface="DM Sans Bold"/>
                <a:ea typeface="DM Sans Bold"/>
                <a:cs typeface="DM Sans Bold"/>
                <a:sym typeface="DM Sans Bold"/>
              </a:rPr>
              <a:t>Option C</a:t>
            </a:r>
          </a:p>
          <a:p>
            <a:pPr algn="l">
              <a:lnSpc>
                <a:spcPts val="1100"/>
              </a:lnSpc>
            </a:pPr>
            <a:r>
              <a:rPr lang="en-US" sz="1100" dirty="0">
                <a:solidFill>
                  <a:srgbClr val="000000"/>
                </a:solidFill>
                <a:latin typeface="DM Sans"/>
                <a:ea typeface="DM Sans"/>
                <a:cs typeface="DM Sans"/>
                <a:sym typeface="DM Sans"/>
              </a:rPr>
              <a:t>Alternative Payment Options including Qantas Frequent Flyer Points (if you are already a member) and Shopping Discount Rewards via Ambassador Loyalty Membership. Important – Transaction fees apply. </a:t>
            </a:r>
          </a:p>
          <a:p>
            <a:pPr algn="l">
              <a:lnSpc>
                <a:spcPts val="1100"/>
              </a:lnSpc>
            </a:pPr>
            <a:endParaRPr lang="en-US" sz="1100" dirty="0">
              <a:solidFill>
                <a:srgbClr val="000000"/>
              </a:solidFill>
              <a:latin typeface="DM Sans"/>
              <a:ea typeface="DM Sans"/>
              <a:cs typeface="DM Sans"/>
              <a:sym typeface="DM Sans"/>
            </a:endParaRPr>
          </a:p>
          <a:p>
            <a:pPr marL="290196" lvl="1" indent="-171450" algn="l">
              <a:lnSpc>
                <a:spcPts val="1100"/>
              </a:lnSpc>
              <a:buFont typeface="Arial" panose="020B0604020202020204" pitchFamily="34" charset="0"/>
              <a:buChar char="•"/>
            </a:pPr>
            <a:r>
              <a:rPr lang="en-US" sz="1100" u="sng" dirty="0">
                <a:solidFill>
                  <a:srgbClr val="000000"/>
                </a:solidFill>
                <a:latin typeface="DM Sans"/>
                <a:ea typeface="DM Sans"/>
                <a:cs typeface="DM Sans"/>
                <a:sym typeface="DM Sans"/>
                <a:hlinkClick r:id="rId3"/>
              </a:rPr>
              <a:t>https://pay.rentalrewards.com.au/setup/&lt;use</a:t>
            </a:r>
            <a:r>
              <a:rPr lang="en-US" sz="1100" u="sng" dirty="0">
                <a:solidFill>
                  <a:srgbClr val="000000"/>
                </a:solidFill>
                <a:latin typeface="DM Sans"/>
                <a:ea typeface="DM Sans"/>
                <a:cs typeface="DM Sans"/>
                <a:sym typeface="DM Sans"/>
              </a:rPr>
              <a:t> your merchant code&gt;</a:t>
            </a:r>
          </a:p>
          <a:p>
            <a:pPr marL="290196" lvl="1" indent="-171450" algn="l">
              <a:lnSpc>
                <a:spcPts val="1100"/>
              </a:lnSpc>
              <a:buFont typeface="Arial" panose="020B0604020202020204" pitchFamily="34" charset="0"/>
              <a:buChar char="•"/>
            </a:pPr>
            <a:r>
              <a:rPr lang="en-US" sz="1100" b="1" dirty="0">
                <a:solidFill>
                  <a:srgbClr val="000000"/>
                </a:solidFill>
                <a:latin typeface="DM Sans Bold"/>
                <a:ea typeface="DM Sans Bold"/>
                <a:cs typeface="DM Sans Bold"/>
                <a:sym typeface="DM Sans Bold"/>
              </a:rPr>
              <a:t>Ref: (Property Reference)  </a:t>
            </a:r>
          </a:p>
          <a:p>
            <a:pPr marL="290196" lvl="1" indent="-171450" algn="l">
              <a:lnSpc>
                <a:spcPts val="1100"/>
              </a:lnSpc>
              <a:buFont typeface="Arial" panose="020B0604020202020204" pitchFamily="34" charset="0"/>
              <a:buChar char="•"/>
            </a:pPr>
            <a:r>
              <a:rPr lang="en-US" sz="1100" b="1" dirty="0">
                <a:solidFill>
                  <a:srgbClr val="000000"/>
                </a:solidFill>
                <a:latin typeface="DM Sans Bold"/>
                <a:ea typeface="DM Sans Bold"/>
                <a:cs typeface="DM Sans Bold"/>
                <a:sym typeface="DM Sans Bold"/>
              </a:rPr>
              <a:t>Auto </a:t>
            </a:r>
            <a:r>
              <a:rPr lang="en-US" sz="1100" b="1" dirty="0" err="1">
                <a:solidFill>
                  <a:srgbClr val="000000"/>
                </a:solidFill>
                <a:latin typeface="DM Sans Bold"/>
                <a:ea typeface="DM Sans Bold"/>
                <a:cs typeface="DM Sans Bold"/>
                <a:sym typeface="DM Sans Bold"/>
              </a:rPr>
              <a:t>PayTo</a:t>
            </a:r>
            <a:r>
              <a:rPr lang="en-US" sz="1100" b="1" dirty="0">
                <a:solidFill>
                  <a:srgbClr val="000000"/>
                </a:solidFill>
                <a:latin typeface="DM Sans Bold"/>
                <a:ea typeface="DM Sans Bold"/>
                <a:cs typeface="DM Sans Bold"/>
                <a:sym typeface="DM Sans Bold"/>
              </a:rPr>
              <a:t>: $</a:t>
            </a:r>
            <a:r>
              <a:rPr lang="en-US" sz="1100" dirty="0">
                <a:solidFill>
                  <a:srgbClr val="000000"/>
                </a:solidFill>
                <a:latin typeface="DM Sans"/>
                <a:ea typeface="DM Sans"/>
                <a:cs typeface="DM Sans"/>
                <a:sym typeface="DM Sans"/>
              </a:rPr>
              <a:t> </a:t>
            </a:r>
            <a:r>
              <a:rPr lang="en-US" sz="1100" dirty="0">
                <a:solidFill>
                  <a:srgbClr val="FF0000"/>
                </a:solidFill>
                <a:latin typeface="DM Sans"/>
                <a:ea typeface="DM Sans"/>
                <a:cs typeface="DM Sans"/>
                <a:sym typeface="DM Sans"/>
              </a:rPr>
              <a:t>xxx</a:t>
            </a:r>
            <a:r>
              <a:rPr lang="en-US" sz="1100" b="1" dirty="0">
                <a:solidFill>
                  <a:srgbClr val="000000"/>
                </a:solidFill>
                <a:latin typeface="DM Sans Bold"/>
                <a:ea typeface="DM Sans Bold"/>
                <a:cs typeface="DM Sans Bold"/>
                <a:sym typeface="DM Sans Bold"/>
              </a:rPr>
              <a:t> per transaction (same day clearance)</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Auto/Customer initiated via Bank Account: $1.50 per transaction. (predate 2 days for clearance)</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Auto/Customer initiated via Credit | Debit Mastercard Standard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Mastercard Corporate | Premium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Visa Standard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Visa Corporate | Premium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 International Visa | Mastercard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AMEX –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Apple Pay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Google Pay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per transaction.</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A failed payment fee of $</a:t>
            </a:r>
            <a:r>
              <a:rPr lang="en-US" sz="1100" dirty="0">
                <a:solidFill>
                  <a:srgbClr val="FF0000"/>
                </a:solidFill>
                <a:latin typeface="DM Sans"/>
                <a:ea typeface="DM Sans"/>
                <a:cs typeface="DM Sans"/>
                <a:sym typeface="DM Sans"/>
              </a:rPr>
              <a:t>xxx</a:t>
            </a:r>
            <a:r>
              <a:rPr lang="en-US" sz="1100" dirty="0">
                <a:solidFill>
                  <a:srgbClr val="000000"/>
                </a:solidFill>
                <a:latin typeface="DM Sans"/>
                <a:ea typeface="DM Sans"/>
                <a:cs typeface="DM Sans"/>
                <a:sym typeface="DM Sans"/>
              </a:rPr>
              <a:t> will be incurred if your payment fails. It is your responsibility to ensure that you have sufficient funds for your scheduled direct debit payment. (This fee will be on top of your usual bank fee for failed payments). </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000000"/>
                </a:solidFill>
                <a:latin typeface="DM Sans Bold"/>
                <a:ea typeface="DM Sans Bold"/>
                <a:cs typeface="DM Sans Bold"/>
                <a:sym typeface="DM Sans Bold"/>
              </a:rPr>
              <a:t>How to avoid Failed Payment Fee:</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Make sure your nominated account has sufficient funds at least 24 hours before the payment date</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Keep your bank details up to date in the tenant portal</a:t>
            </a:r>
          </a:p>
          <a:p>
            <a:pPr marL="488104" lvl="2"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If you're changing banks or cards, log in to update or pause your scheduled payment</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Log in ahead of time to update, pause, or cancel any scheduled payments if needed</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000000"/>
                </a:solidFill>
                <a:latin typeface="DM Sans Bold"/>
                <a:ea typeface="DM Sans Bold"/>
                <a:cs typeface="DM Sans Bold"/>
                <a:sym typeface="DM Sans Bold"/>
              </a:rPr>
              <a:t>For any assistance with </a:t>
            </a:r>
            <a:r>
              <a:rPr lang="en-US" sz="1100" b="1" u="none" dirty="0">
                <a:solidFill>
                  <a:srgbClr val="000000"/>
                </a:solidFill>
                <a:latin typeface="DM Sans Bold"/>
                <a:ea typeface="DM Sans Bold"/>
                <a:cs typeface="DM Sans Bold"/>
                <a:sym typeface="DM Sans Bold"/>
              </a:rPr>
              <a:t>you</a:t>
            </a:r>
            <a:r>
              <a:rPr lang="en-US" sz="1100" b="1" dirty="0">
                <a:solidFill>
                  <a:srgbClr val="000000"/>
                </a:solidFill>
                <a:latin typeface="DM Sans Bold"/>
                <a:ea typeface="DM Sans Bold"/>
                <a:cs typeface="DM Sans Bold"/>
                <a:sym typeface="DM Sans Bold"/>
              </a:rPr>
              <a:t>r</a:t>
            </a:r>
            <a:r>
              <a:rPr lang="en-US" sz="1100" b="1" u="none" dirty="0">
                <a:solidFill>
                  <a:srgbClr val="000000"/>
                </a:solidFill>
                <a:latin typeface="DM Sans Bold"/>
                <a:ea typeface="DM Sans Bold"/>
                <a:cs typeface="DM Sans Bold"/>
                <a:sym typeface="DM Sans Bold"/>
              </a:rPr>
              <a:t> </a:t>
            </a:r>
            <a:r>
              <a:rPr lang="en-US" sz="1100" b="1" dirty="0">
                <a:solidFill>
                  <a:srgbClr val="000000"/>
                </a:solidFill>
                <a:latin typeface="DM Sans Bold"/>
                <a:ea typeface="DM Sans Bold"/>
                <a:cs typeface="DM Sans Bold"/>
                <a:sym typeface="DM Sans Bold"/>
              </a:rPr>
              <a:t>D</a:t>
            </a:r>
            <a:r>
              <a:rPr lang="en-US" sz="1100" b="1" u="none" dirty="0">
                <a:solidFill>
                  <a:srgbClr val="000000"/>
                </a:solidFill>
                <a:latin typeface="DM Sans Bold"/>
                <a:ea typeface="DM Sans Bold"/>
                <a:cs typeface="DM Sans Bold"/>
                <a:sym typeface="DM Sans Bold"/>
              </a:rPr>
              <a:t>ire</a:t>
            </a:r>
            <a:r>
              <a:rPr lang="en-US" sz="1100" b="1" dirty="0">
                <a:solidFill>
                  <a:srgbClr val="000000"/>
                </a:solidFill>
                <a:latin typeface="DM Sans Bold"/>
                <a:ea typeface="DM Sans Bold"/>
                <a:cs typeface="DM Sans Bold"/>
                <a:sym typeface="DM Sans Bold"/>
              </a:rPr>
              <a:t>c</a:t>
            </a:r>
            <a:r>
              <a:rPr lang="en-US" sz="1100" b="1" u="none" dirty="0">
                <a:solidFill>
                  <a:srgbClr val="000000"/>
                </a:solidFill>
                <a:latin typeface="DM Sans Bold"/>
                <a:ea typeface="DM Sans Bold"/>
                <a:cs typeface="DM Sans Bold"/>
                <a:sym typeface="DM Sans Bold"/>
              </a:rPr>
              <a:t>t</a:t>
            </a:r>
            <a:r>
              <a:rPr lang="en-US" sz="1100" b="1" dirty="0">
                <a:solidFill>
                  <a:srgbClr val="000000"/>
                </a:solidFill>
                <a:latin typeface="DM Sans Bold"/>
                <a:ea typeface="DM Sans Bold"/>
                <a:cs typeface="DM Sans Bold"/>
                <a:sym typeface="DM Sans Bold"/>
              </a:rPr>
              <a:t> Debit payments please contact the Rental Rewards support team </a:t>
            </a:r>
          </a:p>
          <a:p>
            <a:pPr>
              <a:lnSpc>
                <a:spcPts val="1100"/>
              </a:lnSpc>
            </a:pPr>
            <a:endParaRPr lang="en-US" sz="1100" dirty="0">
              <a:solidFill>
                <a:srgbClr val="000000"/>
              </a:solidFill>
              <a:latin typeface="DM Sans"/>
              <a:ea typeface="DM Sans"/>
              <a:cs typeface="DM Sans"/>
              <a:sym typeface="DM Sans"/>
            </a:endParaRPr>
          </a:p>
          <a:p>
            <a:pPr marL="290196" lvl="1" indent="-171450">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Please email </a:t>
            </a:r>
            <a:r>
              <a:rPr lang="en-US" sz="1100" u="sng" dirty="0">
                <a:solidFill>
                  <a:srgbClr val="000000"/>
                </a:solidFill>
                <a:latin typeface="DM Sans"/>
                <a:ea typeface="DM Sans"/>
                <a:cs typeface="DM Sans"/>
                <a:sym typeface="DM Sans"/>
                <a:hlinkClick r:id="rId4" tooltip="mailto:info@rentalrewards.com.au"/>
              </a:rPr>
              <a:t>info@rentalrewards.com.au</a:t>
            </a:r>
            <a:r>
              <a:rPr lang="en-US" sz="1100" dirty="0">
                <a:solidFill>
                  <a:srgbClr val="000000"/>
                </a:solidFill>
                <a:latin typeface="DM Sans"/>
                <a:ea typeface="DM Sans"/>
                <a:cs typeface="DM Sans"/>
                <a:sym typeface="DM Sans"/>
              </a:rPr>
              <a:t>  </a:t>
            </a:r>
          </a:p>
          <a:p>
            <a:pPr marL="290196" lvl="1" indent="-171450" algn="l">
              <a:lnSpc>
                <a:spcPts val="1100"/>
              </a:lnSpc>
              <a:buFont typeface="Arial" panose="020B0604020202020204" pitchFamily="34" charset="0"/>
              <a:buChar char="•"/>
            </a:pPr>
            <a:r>
              <a:rPr lang="en-US" sz="1100" dirty="0">
                <a:solidFill>
                  <a:srgbClr val="000000"/>
                </a:solidFill>
                <a:latin typeface="DM Sans"/>
                <a:ea typeface="DM Sans"/>
                <a:cs typeface="DM Sans"/>
                <a:sym typeface="DM Sans"/>
              </a:rPr>
              <a:t>Alternatively, you can call the Rental Rewards support team directly on</a:t>
            </a:r>
            <a:r>
              <a:rPr lang="en-US" sz="1100" b="1" dirty="0">
                <a:solidFill>
                  <a:srgbClr val="000000"/>
                </a:solidFill>
                <a:latin typeface="DM Sans"/>
                <a:ea typeface="DM Sans"/>
                <a:cs typeface="DM Sans"/>
                <a:sym typeface="DM Sans"/>
              </a:rPr>
              <a:t> 02 9556 7556  </a:t>
            </a:r>
            <a:r>
              <a:rPr lang="en-US" sz="1100" dirty="0">
                <a:solidFill>
                  <a:srgbClr val="000000"/>
                </a:solidFill>
                <a:latin typeface="DM Sans"/>
                <a:ea typeface="DM Sans"/>
                <a:cs typeface="DM Sans"/>
                <a:sym typeface="DM Sans"/>
              </a:rPr>
              <a:t>(press 2 for tenant)</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000000"/>
                </a:solidFill>
                <a:latin typeface="DM Sans Bold"/>
                <a:ea typeface="DM Sans Bold"/>
                <a:cs typeface="DM Sans Bold"/>
                <a:sym typeface="DM Sans Bold"/>
              </a:rPr>
              <a:t>Rewards Membership</a:t>
            </a:r>
          </a:p>
          <a:p>
            <a:pPr algn="l">
              <a:lnSpc>
                <a:spcPts val="1100"/>
              </a:lnSpc>
            </a:pPr>
            <a:r>
              <a:rPr lang="en-US" sz="1100" dirty="0">
                <a:solidFill>
                  <a:srgbClr val="000000"/>
                </a:solidFill>
                <a:latin typeface="DM Sans"/>
                <a:ea typeface="DM Sans"/>
                <a:cs typeface="DM Sans"/>
                <a:sym typeface="DM Sans"/>
              </a:rPr>
              <a:t>As a valued tenant of REA NAME, you will also benefit a free membership to the Rental Rewards Ambassador Card, which is valued at $199 per annum. The membership provides you an avenue to save hundreds at more than 3,000 retailers across Australia - from Supermarkets to restaurants, hotels, cinemas, and more through the Ambassador rewards discount program. </a:t>
            </a:r>
            <a:r>
              <a:rPr lang="en-US" sz="1100" u="sng" dirty="0">
                <a:solidFill>
                  <a:srgbClr val="000000"/>
                </a:solidFill>
                <a:latin typeface="DM Sans"/>
                <a:ea typeface="DM Sans"/>
                <a:cs typeface="DM Sans"/>
                <a:sym typeface="DM Sans"/>
                <a:hlinkClick r:id="rId5" tooltip="https://www.ambassadorcard.com.au"/>
              </a:rPr>
              <a:t>https://www.ambassadorcard.com.au</a:t>
            </a:r>
          </a:p>
          <a:p>
            <a:pPr algn="l">
              <a:lnSpc>
                <a:spcPts val="1100"/>
              </a:lnSpc>
            </a:pPr>
            <a:endParaRPr lang="en-US" sz="1100" u="sng" dirty="0">
              <a:solidFill>
                <a:srgbClr val="000000"/>
              </a:solidFill>
              <a:latin typeface="DM Sans"/>
              <a:ea typeface="DM Sans"/>
              <a:cs typeface="DM Sans"/>
              <a:sym typeface="DM Sans"/>
              <a:hlinkClick r:id="rId5" tooltip="https://www.ambassadorcard.com.au"/>
            </a:endParaRP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The Ambassador Card is a digital loyalty rewards membership offered to Rental Rewards tenants who pay a fee for the service/transaction giving you discount purchasing power nationwide. </a:t>
            </a:r>
          </a:p>
          <a:p>
            <a:pPr marL="237491" lvl="1" indent="-118745" algn="l">
              <a:lnSpc>
                <a:spcPts val="1100"/>
              </a:lnSpc>
              <a:buFont typeface="Arial"/>
              <a:buChar char="•"/>
            </a:pPr>
            <a:r>
              <a:rPr lang="en-US" sz="1100" u="sng" dirty="0">
                <a:solidFill>
                  <a:srgbClr val="000000"/>
                </a:solidFill>
                <a:latin typeface="DM Sans"/>
                <a:ea typeface="DM Sans"/>
                <a:cs typeface="DM Sans"/>
                <a:sym typeface="DM Sans"/>
                <a:hlinkClick r:id="rId6" tooltip="https://www.ambassadorcard.com.au/how-it-works/"/>
              </a:rPr>
              <a:t>https://www.ambassadorcard.com.au/how-it-works/</a:t>
            </a: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The Ambassador Card comes at a great time offering real tangible value over and above the cost of using the Rental Rewards service per annum. There are no points to accumulate, just instant savings. </a:t>
            </a: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You will receive your digital membership and login for the Ambassador rewards via email within 30 days from signing up to Rental Rewards. </a:t>
            </a: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You can track your rewards at </a:t>
            </a:r>
            <a:r>
              <a:rPr lang="en-US" sz="1100" u="sng" dirty="0">
                <a:solidFill>
                  <a:srgbClr val="000000"/>
                </a:solidFill>
                <a:latin typeface="DM Sans"/>
                <a:ea typeface="DM Sans"/>
                <a:cs typeface="DM Sans"/>
                <a:sym typeface="DM Sans"/>
                <a:hlinkClick r:id="rId7" tooltip="https://rentalrewards.ambassadorcard.com.au"/>
              </a:rPr>
              <a:t>https://rentalrewards.ambassadorcard.com.au/</a:t>
            </a:r>
            <a:r>
              <a:rPr lang="en-US" sz="1100" dirty="0">
                <a:solidFill>
                  <a:srgbClr val="000000"/>
                </a:solidFill>
                <a:latin typeface="DM Sans"/>
                <a:ea typeface="DM Sans"/>
                <a:cs typeface="DM Sans"/>
                <a:sym typeface="DM Sans"/>
              </a:rPr>
              <a:t> using your member login.</a:t>
            </a: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For all support with Ambassador Card, please call </a:t>
            </a:r>
            <a:r>
              <a:rPr lang="en-US" sz="1100" b="1" dirty="0">
                <a:solidFill>
                  <a:srgbClr val="000000"/>
                </a:solidFill>
                <a:latin typeface="DM Sans"/>
                <a:ea typeface="DM Sans"/>
                <a:cs typeface="DM Sans"/>
                <a:sym typeface="DM Sans"/>
              </a:rPr>
              <a:t>1300 724 477 </a:t>
            </a:r>
            <a:r>
              <a:rPr lang="en-US" sz="1100" dirty="0">
                <a:solidFill>
                  <a:srgbClr val="000000"/>
                </a:solidFill>
                <a:latin typeface="DM Sans"/>
                <a:ea typeface="DM Sans"/>
                <a:cs typeface="DM Sans"/>
                <a:sym typeface="DM Sans"/>
              </a:rPr>
              <a:t>or </a:t>
            </a:r>
            <a:r>
              <a:rPr lang="en-US" sz="1100" u="sng" dirty="0">
                <a:solidFill>
                  <a:srgbClr val="000000"/>
                </a:solidFill>
                <a:latin typeface="DM Sans"/>
                <a:ea typeface="DM Sans"/>
                <a:cs typeface="DM Sans"/>
                <a:sym typeface="DM Sans"/>
                <a:hlinkClick r:id="rId8" tooltip="mailto:ambassador@ambassadorcard.com.au"/>
              </a:rPr>
              <a:t>ambassador@ambassadorcard.com.au</a:t>
            </a:r>
          </a:p>
          <a:p>
            <a:pPr algn="l">
              <a:lnSpc>
                <a:spcPts val="1100"/>
              </a:lnSpc>
            </a:pPr>
            <a:endParaRPr lang="en-US" sz="1100" u="sng" dirty="0">
              <a:solidFill>
                <a:srgbClr val="000000"/>
              </a:solidFill>
              <a:latin typeface="DM Sans"/>
              <a:ea typeface="DM Sans"/>
              <a:cs typeface="DM Sans"/>
              <a:sym typeface="DM Sans"/>
              <a:hlinkClick r:id="rId8" tooltip="mailto:ambassador@ambassadorcard.com.au"/>
            </a:endParaRPr>
          </a:p>
          <a:p>
            <a:pPr algn="ctr">
              <a:lnSpc>
                <a:spcPts val="1100"/>
              </a:lnSpc>
            </a:pPr>
            <a:endParaRPr lang="en-US" sz="1100" u="sng" dirty="0">
              <a:solidFill>
                <a:srgbClr val="000000"/>
              </a:solidFill>
              <a:latin typeface="DM Sans"/>
              <a:ea typeface="DM Sans"/>
              <a:cs typeface="DM Sans"/>
              <a:sym typeface="DM Sans"/>
              <a:hlinkClick r:id="rId8" tooltip="mailto:ambassador@ambassadorcard.com.au"/>
            </a:endParaRPr>
          </a:p>
          <a:p>
            <a:pPr algn="l">
              <a:lnSpc>
                <a:spcPts val="1100"/>
              </a:lnSpc>
            </a:pPr>
            <a:r>
              <a:rPr lang="en-US" sz="1100" b="1" dirty="0">
                <a:solidFill>
                  <a:srgbClr val="000000"/>
                </a:solidFill>
                <a:latin typeface="DM Sans Bold"/>
                <a:ea typeface="DM Sans Bold"/>
                <a:cs typeface="DM Sans Bold"/>
                <a:sym typeface="DM Sans Bold"/>
              </a:rPr>
              <a:t>PLEASE NOTE THAT IT IS THE POLICY OF THIS BUSINESS NOT TO ACCEPT PAYMENTS BY CASH OR DIRECT DEPOSIT INTO THE TRUST ACCOUNT DUE TO THE RISK OF FRAUD AND THEFT</a:t>
            </a:r>
          </a:p>
          <a:p>
            <a:pPr algn="ctr">
              <a:lnSpc>
                <a:spcPts val="1100"/>
              </a:lnSpc>
            </a:pPr>
            <a:endParaRPr lang="en-US" sz="1100" b="1" dirty="0">
              <a:solidFill>
                <a:srgbClr val="000000"/>
              </a:solidFill>
              <a:latin typeface="DM Sans Bold"/>
              <a:ea typeface="DM Sans Bold"/>
              <a:cs typeface="DM Sans Bold"/>
              <a:sym typeface="DM Sans Bold"/>
            </a:endParaRPr>
          </a:p>
          <a:p>
            <a:pPr algn="l">
              <a:lnSpc>
                <a:spcPts val="1100"/>
              </a:lnSpc>
            </a:pPr>
            <a:r>
              <a:rPr lang="en-US" sz="1100" b="1" dirty="0">
                <a:solidFill>
                  <a:srgbClr val="000000"/>
                </a:solidFill>
                <a:latin typeface="DM Sans Bold"/>
                <a:ea typeface="DM Sans Bold"/>
                <a:cs typeface="DM Sans Bold"/>
                <a:sym typeface="DM Sans Bold"/>
              </a:rPr>
              <a:t>Payment Processing &amp; Time Frames</a:t>
            </a:r>
          </a:p>
          <a:p>
            <a:pPr algn="l">
              <a:lnSpc>
                <a:spcPts val="1100"/>
              </a:lnSpc>
            </a:pPr>
            <a:r>
              <a:rPr lang="en-US" sz="1100" dirty="0">
                <a:solidFill>
                  <a:srgbClr val="000000"/>
                </a:solidFill>
                <a:latin typeface="DM Sans"/>
                <a:ea typeface="DM Sans"/>
                <a:cs typeface="DM Sans"/>
                <a:sym typeface="DM Sans"/>
              </a:rPr>
              <a:t>By signing the tenancy agreement, you agree and understand that due to bank processing time frames, payments may take up to 2 business days to clear, therefore it is your responsibility to ensure that funds are settled into the Trust Account as cleared funds on the day it is due. </a:t>
            </a:r>
          </a:p>
          <a:p>
            <a:pPr algn="l">
              <a:lnSpc>
                <a:spcPts val="1100"/>
              </a:lnSpc>
            </a:pPr>
            <a:endParaRPr lang="en-US" sz="1100" dirty="0">
              <a:solidFill>
                <a:srgbClr val="000000"/>
              </a:solidFill>
              <a:latin typeface="DM Sans"/>
              <a:ea typeface="DM Sans"/>
              <a:cs typeface="DM Sans"/>
              <a:sym typeface="DM Sans"/>
            </a:endParaRPr>
          </a:p>
          <a:p>
            <a:pPr marL="237491" lvl="1" indent="-118745" algn="l">
              <a:lnSpc>
                <a:spcPts val="1100"/>
              </a:lnSpc>
              <a:buFont typeface="Arial"/>
              <a:buChar char="•"/>
            </a:pPr>
            <a:r>
              <a:rPr lang="en-US" sz="1100" dirty="0">
                <a:solidFill>
                  <a:srgbClr val="000000"/>
                </a:solidFill>
                <a:latin typeface="DM Sans"/>
                <a:ea typeface="DM Sans"/>
                <a:cs typeface="DM Sans"/>
                <a:sym typeface="DM Sans"/>
              </a:rPr>
              <a:t>Depending on your rent payment due date, please use the table below to calculate the day you are required to initiate your payments. The table is for Bank Payments only, </a:t>
            </a:r>
            <a:r>
              <a:rPr lang="en-US" sz="1100" dirty="0" err="1">
                <a:solidFill>
                  <a:srgbClr val="000000"/>
                </a:solidFill>
                <a:latin typeface="DM Sans"/>
                <a:ea typeface="DM Sans"/>
                <a:cs typeface="DM Sans"/>
                <a:sym typeface="DM Sans"/>
              </a:rPr>
              <a:t>PayTo</a:t>
            </a:r>
            <a:r>
              <a:rPr lang="en-US" sz="1100" dirty="0">
                <a:solidFill>
                  <a:srgbClr val="000000"/>
                </a:solidFill>
                <a:latin typeface="DM Sans"/>
                <a:ea typeface="DM Sans"/>
                <a:cs typeface="DM Sans"/>
                <a:sym typeface="DM Sans"/>
              </a:rPr>
              <a:t> and Credit Card are same day clearance</a:t>
            </a:r>
          </a:p>
          <a:p>
            <a:pPr marL="237491" lvl="1" indent="-118745" algn="l">
              <a:lnSpc>
                <a:spcPts val="1100"/>
              </a:lnSpc>
              <a:buFont typeface="Arial"/>
              <a:buChar char="•"/>
            </a:pPr>
            <a:r>
              <a:rPr lang="en-US" sz="1100" b="1" dirty="0">
                <a:solidFill>
                  <a:srgbClr val="000000"/>
                </a:solidFill>
                <a:latin typeface="DM Sans Bold"/>
                <a:ea typeface="DM Sans Bold"/>
                <a:cs typeface="DM Sans Bold"/>
                <a:sym typeface="DM Sans Bold"/>
              </a:rPr>
              <a:t>Please note that no payments are processed on weekends or public holidays.</a:t>
            </a:r>
          </a:p>
          <a:p>
            <a:pPr algn="l">
              <a:lnSpc>
                <a:spcPts val="1100"/>
              </a:lnSpc>
            </a:pPr>
            <a:endParaRPr lang="en-US" sz="1100" b="1" dirty="0">
              <a:solidFill>
                <a:srgbClr val="000000"/>
              </a:solidFill>
              <a:latin typeface="DM Sans Bold"/>
              <a:ea typeface="DM Sans Bold"/>
              <a:cs typeface="DM Sans Bold"/>
              <a:sym typeface="DM Sans Bo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52774" y="9930958"/>
            <a:ext cx="7665547" cy="761042"/>
            <a:chOff x="0" y="0"/>
            <a:chExt cx="3138676" cy="311610"/>
          </a:xfrm>
        </p:grpSpPr>
        <p:sp>
          <p:nvSpPr>
            <p:cNvPr id="3" name="Freeform 3"/>
            <p:cNvSpPr/>
            <p:nvPr/>
          </p:nvSpPr>
          <p:spPr>
            <a:xfrm>
              <a:off x="0" y="0"/>
              <a:ext cx="3138676" cy="311610"/>
            </a:xfrm>
            <a:custGeom>
              <a:avLst/>
              <a:gdLst/>
              <a:ahLst/>
              <a:cxnLst/>
              <a:rect l="l" t="t" r="r" b="b"/>
              <a:pathLst>
                <a:path w="3138676" h="311610">
                  <a:moveTo>
                    <a:pt x="0" y="0"/>
                  </a:moveTo>
                  <a:lnTo>
                    <a:pt x="3138676" y="0"/>
                  </a:lnTo>
                  <a:lnTo>
                    <a:pt x="3138676" y="311610"/>
                  </a:lnTo>
                  <a:lnTo>
                    <a:pt x="0" y="311610"/>
                  </a:lnTo>
                  <a:close/>
                </a:path>
              </a:pathLst>
            </a:custGeom>
            <a:solidFill>
              <a:srgbClr val="0F3B5F"/>
            </a:solidFill>
          </p:spPr>
          <p:txBody>
            <a:bodyPr/>
            <a:lstStyle/>
            <a:p>
              <a:endParaRPr lang="en-AU"/>
            </a:p>
          </p:txBody>
        </p:sp>
      </p:grpSp>
      <p:sp>
        <p:nvSpPr>
          <p:cNvPr id="4" name="Freeform 4"/>
          <p:cNvSpPr/>
          <p:nvPr/>
        </p:nvSpPr>
        <p:spPr>
          <a:xfrm>
            <a:off x="2555568" y="265442"/>
            <a:ext cx="2448865" cy="490558"/>
          </a:xfrm>
          <a:custGeom>
            <a:avLst/>
            <a:gdLst/>
            <a:ahLst/>
            <a:cxnLst/>
            <a:rect l="l" t="t" r="r" b="b"/>
            <a:pathLst>
              <a:path w="2448865" h="490558">
                <a:moveTo>
                  <a:pt x="0" y="0"/>
                </a:moveTo>
                <a:lnTo>
                  <a:pt x="2448864" y="0"/>
                </a:lnTo>
                <a:lnTo>
                  <a:pt x="2448864" y="490558"/>
                </a:lnTo>
                <a:lnTo>
                  <a:pt x="0" y="490558"/>
                </a:lnTo>
                <a:lnTo>
                  <a:pt x="0" y="0"/>
                </a:lnTo>
                <a:close/>
              </a:path>
            </a:pathLst>
          </a:custGeom>
          <a:blipFill>
            <a:blip r:embed="rId2"/>
            <a:stretch>
              <a:fillRect/>
            </a:stretch>
          </a:blipFill>
        </p:spPr>
        <p:txBody>
          <a:bodyPr/>
          <a:lstStyle/>
          <a:p>
            <a:endParaRPr lang="en-AU"/>
          </a:p>
        </p:txBody>
      </p:sp>
      <p:graphicFrame>
        <p:nvGraphicFramePr>
          <p:cNvPr id="5" name="Table 5"/>
          <p:cNvGraphicFramePr>
            <a:graphicFrameLocks noGrp="1"/>
          </p:cNvGraphicFramePr>
          <p:nvPr/>
        </p:nvGraphicFramePr>
        <p:xfrm>
          <a:off x="756000" y="1163174"/>
          <a:ext cx="6048000" cy="5083952"/>
        </p:xfrm>
        <a:graphic>
          <a:graphicData uri="http://schemas.openxmlformats.org/drawingml/2006/table">
            <a:tbl>
              <a:tblPr/>
              <a:tblGrid>
                <a:gridCol w="3024000">
                  <a:extLst>
                    <a:ext uri="{9D8B030D-6E8A-4147-A177-3AD203B41FA5}">
                      <a16:colId xmlns:a16="http://schemas.microsoft.com/office/drawing/2014/main" val="20000"/>
                    </a:ext>
                  </a:extLst>
                </a:gridCol>
                <a:gridCol w="3024000">
                  <a:extLst>
                    <a:ext uri="{9D8B030D-6E8A-4147-A177-3AD203B41FA5}">
                      <a16:colId xmlns:a16="http://schemas.microsoft.com/office/drawing/2014/main" val="20001"/>
                    </a:ext>
                  </a:extLst>
                </a:gridCol>
              </a:tblGrid>
              <a:tr h="635494">
                <a:tc>
                  <a:txBody>
                    <a:bodyPr/>
                    <a:lstStyle/>
                    <a:p>
                      <a:pPr algn="l">
                        <a:lnSpc>
                          <a:spcPts val="1679"/>
                        </a:lnSpc>
                        <a:defRPr/>
                      </a:pPr>
                      <a:r>
                        <a:rPr lang="en-US" sz="1200" b="1">
                          <a:solidFill>
                            <a:srgbClr val="000000"/>
                          </a:solidFill>
                          <a:latin typeface="Canva Sans Bold"/>
                          <a:ea typeface="Canva Sans Bold"/>
                          <a:cs typeface="Canva Sans Bold"/>
                          <a:sym typeface="Canva Sans Bold"/>
                        </a:rPr>
                        <a:t>Payment Due</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679"/>
                        </a:lnSpc>
                        <a:defRPr/>
                      </a:pPr>
                      <a:r>
                        <a:rPr lang="en-US" sz="1200" b="1">
                          <a:solidFill>
                            <a:srgbClr val="000000"/>
                          </a:solidFill>
                          <a:latin typeface="Canva Sans Bold"/>
                          <a:ea typeface="Canva Sans Bold"/>
                          <a:cs typeface="Canva Sans Bold"/>
                          <a:sym typeface="Canva Sans Bold"/>
                        </a:rPr>
                        <a:t>Payment to be initiated on</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35494">
                <a:tc>
                  <a:txBody>
                    <a:bodyPr/>
                    <a:lstStyle/>
                    <a:p>
                      <a:pPr algn="l">
                        <a:lnSpc>
                          <a:spcPts val="1679"/>
                        </a:lnSpc>
                        <a:defRPr/>
                      </a:pPr>
                      <a:r>
                        <a:rPr lang="en-US" sz="1200">
                          <a:solidFill>
                            <a:srgbClr val="000000"/>
                          </a:solidFill>
                          <a:latin typeface="Canva Sans"/>
                          <a:ea typeface="Canva Sans"/>
                          <a:cs typeface="Canva Sans"/>
                          <a:sym typeface="Canva Sans"/>
                        </a:rPr>
                        <a:t>Friday</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679"/>
                        </a:lnSpc>
                        <a:defRPr/>
                      </a:pPr>
                      <a:r>
                        <a:rPr lang="en-US" sz="1200">
                          <a:solidFill>
                            <a:srgbClr val="000000"/>
                          </a:solidFill>
                          <a:latin typeface="Canva Sans"/>
                          <a:ea typeface="Canva Sans"/>
                          <a:cs typeface="Canva Sans"/>
                          <a:sym typeface="Canva Sans"/>
                        </a:rPr>
                        <a:t>WED (Same Week)</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635494">
                <a:tc>
                  <a:txBody>
                    <a:bodyPr/>
                    <a:lstStyle/>
                    <a:p>
                      <a:pPr algn="l">
                        <a:lnSpc>
                          <a:spcPts val="1679"/>
                        </a:lnSpc>
                        <a:defRPr/>
                      </a:pPr>
                      <a:r>
                        <a:rPr lang="en-US" sz="1200">
                          <a:solidFill>
                            <a:srgbClr val="000000"/>
                          </a:solidFill>
                          <a:latin typeface="Canva Sans"/>
                          <a:ea typeface="Canva Sans"/>
                          <a:cs typeface="Canva Sans"/>
                          <a:sym typeface="Canva Sans"/>
                        </a:rPr>
                        <a:t>Saturday</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679"/>
                        </a:lnSpc>
                        <a:defRPr/>
                      </a:pPr>
                      <a:r>
                        <a:rPr lang="en-US" sz="1200">
                          <a:solidFill>
                            <a:srgbClr val="000000"/>
                          </a:solidFill>
                          <a:latin typeface="Arimo"/>
                          <a:ea typeface="Arimo"/>
                          <a:cs typeface="Arimo"/>
                          <a:sym typeface="Arimo"/>
                        </a:rPr>
                        <a:t>WED (Same Week)</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35494">
                <a:tc>
                  <a:txBody>
                    <a:bodyPr/>
                    <a:lstStyle/>
                    <a:p>
                      <a:pPr algn="l">
                        <a:lnSpc>
                          <a:spcPts val="1679"/>
                        </a:lnSpc>
                        <a:defRPr/>
                      </a:pPr>
                      <a:r>
                        <a:rPr lang="en-US" sz="1200">
                          <a:solidFill>
                            <a:srgbClr val="000000"/>
                          </a:solidFill>
                          <a:latin typeface="Canva Sans"/>
                          <a:ea typeface="Canva Sans"/>
                          <a:cs typeface="Canva Sans"/>
                          <a:sym typeface="Canva Sans"/>
                        </a:rPr>
                        <a:t>Sunday</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679"/>
                        </a:lnSpc>
                        <a:defRPr/>
                      </a:pPr>
                      <a:r>
                        <a:rPr lang="en-US" sz="1200">
                          <a:solidFill>
                            <a:srgbClr val="000000"/>
                          </a:solidFill>
                          <a:latin typeface="Arimo"/>
                          <a:ea typeface="Arimo"/>
                          <a:cs typeface="Arimo"/>
                          <a:sym typeface="Arimo"/>
                        </a:rPr>
                        <a:t>WED (Same Week)</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35494">
                <a:tc>
                  <a:txBody>
                    <a:bodyPr/>
                    <a:lstStyle/>
                    <a:p>
                      <a:pPr algn="l">
                        <a:lnSpc>
                          <a:spcPts val="1679"/>
                        </a:lnSpc>
                        <a:defRPr/>
                      </a:pPr>
                      <a:r>
                        <a:rPr lang="en-US" sz="1200">
                          <a:solidFill>
                            <a:srgbClr val="000000"/>
                          </a:solidFill>
                          <a:latin typeface="Canva Sans"/>
                          <a:ea typeface="Canva Sans"/>
                          <a:cs typeface="Canva Sans"/>
                          <a:sym typeface="Canva Sans"/>
                        </a:rPr>
                        <a:t>Monday</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679"/>
                        </a:lnSpc>
                        <a:defRPr/>
                      </a:pPr>
                      <a:r>
                        <a:rPr lang="en-US" sz="1200">
                          <a:solidFill>
                            <a:srgbClr val="000000"/>
                          </a:solidFill>
                          <a:latin typeface="Arimo"/>
                          <a:ea typeface="Arimo"/>
                          <a:cs typeface="Arimo"/>
                          <a:sym typeface="Arimo"/>
                        </a:rPr>
                        <a:t>THU (Same Week)</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35494">
                <a:tc>
                  <a:txBody>
                    <a:bodyPr/>
                    <a:lstStyle/>
                    <a:p>
                      <a:pPr algn="l">
                        <a:lnSpc>
                          <a:spcPts val="1679"/>
                        </a:lnSpc>
                        <a:defRPr/>
                      </a:pPr>
                      <a:r>
                        <a:rPr lang="en-US" sz="1200">
                          <a:solidFill>
                            <a:srgbClr val="000000"/>
                          </a:solidFill>
                          <a:latin typeface="Canva Sans"/>
                          <a:ea typeface="Canva Sans"/>
                          <a:cs typeface="Canva Sans"/>
                          <a:sym typeface="Canva Sans"/>
                        </a:rPr>
                        <a:t>Tuesday</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679"/>
                        </a:lnSpc>
                        <a:defRPr/>
                      </a:pPr>
                      <a:r>
                        <a:rPr lang="en-US" sz="1200">
                          <a:solidFill>
                            <a:srgbClr val="000000"/>
                          </a:solidFill>
                          <a:latin typeface="Arimo"/>
                          <a:ea typeface="Arimo"/>
                          <a:cs typeface="Arimo"/>
                          <a:sym typeface="Arimo"/>
                        </a:rPr>
                        <a:t>FRI (Same Week)</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35494">
                <a:tc>
                  <a:txBody>
                    <a:bodyPr/>
                    <a:lstStyle/>
                    <a:p>
                      <a:pPr algn="l">
                        <a:lnSpc>
                          <a:spcPts val="1679"/>
                        </a:lnSpc>
                        <a:defRPr/>
                      </a:pPr>
                      <a:r>
                        <a:rPr lang="en-US" sz="1200">
                          <a:solidFill>
                            <a:srgbClr val="000000"/>
                          </a:solidFill>
                          <a:latin typeface="Canva Sans"/>
                          <a:ea typeface="Canva Sans"/>
                          <a:cs typeface="Canva Sans"/>
                          <a:sym typeface="Canva Sans"/>
                        </a:rPr>
                        <a:t>Wednesday</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679"/>
                        </a:lnSpc>
                        <a:defRPr/>
                      </a:pPr>
                      <a:r>
                        <a:rPr lang="en-US" sz="1200">
                          <a:solidFill>
                            <a:srgbClr val="000000"/>
                          </a:solidFill>
                          <a:latin typeface="Arimo"/>
                          <a:ea typeface="Arimo"/>
                          <a:cs typeface="Arimo"/>
                          <a:sym typeface="Arimo"/>
                        </a:rPr>
                        <a:t>MON (Same Week)</a:t>
                      </a:r>
                      <a:endParaRPr lang="en-US" sz="110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635494">
                <a:tc>
                  <a:txBody>
                    <a:bodyPr/>
                    <a:lstStyle/>
                    <a:p>
                      <a:pPr algn="l">
                        <a:lnSpc>
                          <a:spcPts val="1679"/>
                        </a:lnSpc>
                        <a:defRPr/>
                      </a:pPr>
                      <a:r>
                        <a:rPr lang="en-US" sz="1200" dirty="0">
                          <a:solidFill>
                            <a:srgbClr val="000000"/>
                          </a:solidFill>
                          <a:latin typeface="Canva Sans"/>
                          <a:ea typeface="Canva Sans"/>
                          <a:cs typeface="Canva Sans"/>
                          <a:sym typeface="Canva Sans"/>
                        </a:rPr>
                        <a:t>Thursday</a:t>
                      </a:r>
                      <a:endParaRPr lang="en-US" sz="1100" dirty="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a:lnSpc>
                          <a:spcPts val="1679"/>
                        </a:lnSpc>
                        <a:defRPr/>
                      </a:pPr>
                      <a:r>
                        <a:rPr lang="en-US" sz="1200" dirty="0">
                          <a:solidFill>
                            <a:srgbClr val="000000"/>
                          </a:solidFill>
                          <a:latin typeface="Arimo"/>
                          <a:ea typeface="Arimo"/>
                          <a:cs typeface="Arimo"/>
                          <a:sym typeface="Arimo"/>
                        </a:rPr>
                        <a:t>TUE (Same Week)</a:t>
                      </a:r>
                      <a:endParaRPr lang="en-US" sz="1100" dirty="0"/>
                    </a:p>
                  </a:txBody>
                  <a:tcPr marL="114300" marR="114300" marT="114300" marB="1143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6" name="TextBox 6"/>
          <p:cNvSpPr txBox="1"/>
          <p:nvPr/>
        </p:nvSpPr>
        <p:spPr>
          <a:xfrm>
            <a:off x="446397" y="6483389"/>
            <a:ext cx="6667206" cy="1979966"/>
          </a:xfrm>
          <a:prstGeom prst="rect">
            <a:avLst/>
          </a:prstGeom>
        </p:spPr>
        <p:txBody>
          <a:bodyPr lIns="0" tIns="0" rIns="0" bIns="0" rtlCol="0" anchor="t">
            <a:spAutoFit/>
          </a:bodyPr>
          <a:lstStyle/>
          <a:p>
            <a:pPr algn="l">
              <a:lnSpc>
                <a:spcPts val="1100"/>
              </a:lnSpc>
            </a:pPr>
            <a:r>
              <a:rPr lang="en-US" sz="1100" b="1" dirty="0">
                <a:solidFill>
                  <a:srgbClr val="000000"/>
                </a:solidFill>
                <a:latin typeface="DM Sans Bold"/>
                <a:ea typeface="DM Sans Bold"/>
                <a:cs typeface="DM Sans Bold"/>
                <a:sym typeface="DM Sans Bold"/>
              </a:rPr>
              <a:t>BOND - 4 WEEKS RENT ($ Bond Amount)</a:t>
            </a:r>
          </a:p>
          <a:p>
            <a:pPr algn="l">
              <a:lnSpc>
                <a:spcPts val="1100"/>
              </a:lnSpc>
            </a:pPr>
            <a:endParaRPr lang="en-US" sz="1100" b="1" dirty="0">
              <a:solidFill>
                <a:srgbClr val="000000"/>
              </a:solidFill>
              <a:latin typeface="DM Sans Bold"/>
              <a:ea typeface="DM Sans Bold"/>
              <a:cs typeface="DM Sans Bold"/>
              <a:sym typeface="DM Sans Bold"/>
            </a:endParaRPr>
          </a:p>
          <a:p>
            <a:pPr algn="l">
              <a:lnSpc>
                <a:spcPts val="1100"/>
              </a:lnSpc>
            </a:pPr>
            <a:r>
              <a:rPr lang="en-US" sz="1100" dirty="0">
                <a:solidFill>
                  <a:srgbClr val="000000"/>
                </a:solidFill>
                <a:latin typeface="DM Sans"/>
                <a:ea typeface="DM Sans"/>
                <a:cs typeface="DM Sans"/>
                <a:sym typeface="DM Sans"/>
              </a:rPr>
              <a:t>The 4 weeks bond is to be paid directly to the Rental Bond Board. In the next 24 hours you will receive an email from the Bond Board on how to pay your 4 weeks bond. Once paid, the Bond Board will send through a confirmation email to advise – please note you cannot sign the lease until the bond has been paid (please ensure to check your spam / junk folders for this email from the Bond Board).</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latin typeface="DM Sans Bold"/>
                <a:ea typeface="DM Sans Bold"/>
                <a:cs typeface="DM Sans Bold"/>
                <a:sym typeface="DM Sans Bold"/>
              </a:rPr>
              <a:t>LEASE SIGNING</a:t>
            </a:r>
          </a:p>
          <a:p>
            <a:pPr algn="l">
              <a:lnSpc>
                <a:spcPts val="1100"/>
              </a:lnSpc>
            </a:pPr>
            <a:r>
              <a:rPr lang="en-US" sz="1100" dirty="0">
                <a:latin typeface="DM Sans"/>
                <a:ea typeface="DM Sans"/>
                <a:cs typeface="DM Sans"/>
                <a:sym typeface="DM Sans"/>
              </a:rPr>
              <a:t>The lease will be ready on (lease signing date) for our lease signing at our office in REA SUBURB (REA ADDRESS), to sign the agreement and collect keys.</a:t>
            </a:r>
          </a:p>
          <a:p>
            <a:pPr algn="l">
              <a:lnSpc>
                <a:spcPts val="1100"/>
              </a:lnSpc>
            </a:pPr>
            <a:endParaRPr lang="en-US" sz="1100" dirty="0">
              <a:solidFill>
                <a:srgbClr val="000000"/>
              </a:solidFill>
              <a:latin typeface="DM Sans"/>
              <a:ea typeface="DM Sans"/>
              <a:cs typeface="DM Sans"/>
              <a:sym typeface="DM Sans"/>
            </a:endParaRPr>
          </a:p>
          <a:p>
            <a:pPr algn="l">
              <a:lnSpc>
                <a:spcPts val="1100"/>
              </a:lnSpc>
            </a:pPr>
            <a:r>
              <a:rPr lang="en-US" sz="1100" b="1" dirty="0">
                <a:solidFill>
                  <a:srgbClr val="000000"/>
                </a:solidFill>
                <a:latin typeface="DM Sans Bold"/>
                <a:ea typeface="DM Sans Bold"/>
                <a:cs typeface="DM Sans Bold"/>
                <a:sym typeface="DM Sans Bold"/>
              </a:rPr>
              <a:t>OTHER INFORMATION</a:t>
            </a:r>
          </a:p>
          <a:p>
            <a:pPr algn="l">
              <a:lnSpc>
                <a:spcPts val="1100"/>
              </a:lnSpc>
            </a:pPr>
            <a:endParaRPr lang="en-US" sz="1100" b="1" dirty="0">
              <a:solidFill>
                <a:srgbClr val="000000"/>
              </a:solidFill>
              <a:latin typeface="DM Sans Bold"/>
              <a:ea typeface="DM Sans Bold"/>
              <a:cs typeface="DM Sans Bold"/>
              <a:sym typeface="DM Sans Bold"/>
            </a:endParaRPr>
          </a:p>
          <a:p>
            <a:pPr algn="l">
              <a:lnSpc>
                <a:spcPts val="1100"/>
              </a:lnSpc>
            </a:pPr>
            <a:r>
              <a:rPr lang="en-US" sz="1100" b="1" dirty="0">
                <a:solidFill>
                  <a:srgbClr val="000000"/>
                </a:solidFill>
                <a:latin typeface="DM Sans Bold"/>
                <a:ea typeface="DM Sans Bold"/>
                <a:cs typeface="DM Sans Bold"/>
                <a:sym typeface="DM Sans Bold"/>
              </a:rPr>
              <a:t>&lt;Add as required&gt;</a:t>
            </a:r>
            <a:endParaRPr lang="en-US" sz="1100" dirty="0">
              <a:solidFill>
                <a:srgbClr val="000000"/>
              </a:solidFill>
              <a:latin typeface="DM Sans"/>
              <a:ea typeface="DM Sans"/>
              <a:cs typeface="DM Sans"/>
              <a:sym typeface="DM Sans"/>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2125</Words>
  <Application>Microsoft Office PowerPoint</Application>
  <PresentationFormat>Custom</PresentationFormat>
  <Paragraphs>154</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Arial</vt:lpstr>
      <vt:lpstr>Arimo</vt:lpstr>
      <vt:lpstr>Calibri</vt:lpstr>
      <vt:lpstr>DM Sans Bold</vt:lpstr>
      <vt:lpstr>Canva Sans Bold</vt:lpstr>
      <vt:lpstr>DM Sans</vt:lpstr>
      <vt:lpstr>Canva Sans</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 - PayTo A4 Tenant Flyer</dc:title>
  <cp:lastModifiedBy>Kevin Zaw</cp:lastModifiedBy>
  <cp:revision>7</cp:revision>
  <dcterms:created xsi:type="dcterms:W3CDTF">2006-08-16T00:00:00Z</dcterms:created>
  <dcterms:modified xsi:type="dcterms:W3CDTF">2025-05-16T00:07:51Z</dcterms:modified>
  <dc:identifier>DAGfaEAdX1U</dc:identifier>
</cp:coreProperties>
</file>